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Lst>
  <p:notesMasterIdLst>
    <p:notesMasterId r:id="rId77"/>
  </p:notesMasterIdLst>
  <p:handoutMasterIdLst>
    <p:handoutMasterId r:id="rId78"/>
  </p:handoutMasterIdLst>
  <p:sldIdLst>
    <p:sldId id="859" r:id="rId2"/>
    <p:sldId id="630" r:id="rId3"/>
    <p:sldId id="650" r:id="rId4"/>
    <p:sldId id="559" r:id="rId5"/>
    <p:sldId id="631" r:id="rId6"/>
    <p:sldId id="608" r:id="rId7"/>
    <p:sldId id="564" r:id="rId8"/>
    <p:sldId id="565" r:id="rId9"/>
    <p:sldId id="781" r:id="rId10"/>
    <p:sldId id="712" r:id="rId11"/>
    <p:sldId id="713" r:id="rId12"/>
    <p:sldId id="715" r:id="rId13"/>
    <p:sldId id="716" r:id="rId14"/>
    <p:sldId id="1020" r:id="rId15"/>
    <p:sldId id="1018" r:id="rId16"/>
    <p:sldId id="800" r:id="rId17"/>
    <p:sldId id="1022" r:id="rId18"/>
    <p:sldId id="1023" r:id="rId19"/>
    <p:sldId id="566" r:id="rId20"/>
    <p:sldId id="850" r:id="rId21"/>
    <p:sldId id="963" r:id="rId22"/>
    <p:sldId id="788" r:id="rId23"/>
    <p:sldId id="789" r:id="rId24"/>
    <p:sldId id="790" r:id="rId25"/>
    <p:sldId id="794" r:id="rId26"/>
    <p:sldId id="964" r:id="rId27"/>
    <p:sldId id="718" r:id="rId28"/>
    <p:sldId id="793" r:id="rId29"/>
    <p:sldId id="795" r:id="rId30"/>
    <p:sldId id="796" r:id="rId31"/>
    <p:sldId id="567" r:id="rId32"/>
    <p:sldId id="568" r:id="rId33"/>
    <p:sldId id="925" r:id="rId34"/>
    <p:sldId id="714" r:id="rId35"/>
    <p:sldId id="717" r:id="rId36"/>
    <p:sldId id="806" r:id="rId37"/>
    <p:sldId id="802" r:id="rId38"/>
    <p:sldId id="626" r:id="rId39"/>
    <p:sldId id="711" r:id="rId40"/>
    <p:sldId id="569" r:id="rId41"/>
    <p:sldId id="570" r:id="rId42"/>
    <p:sldId id="924" r:id="rId43"/>
    <p:sldId id="923" r:id="rId44"/>
    <p:sldId id="965" r:id="rId45"/>
    <p:sldId id="966" r:id="rId46"/>
    <p:sldId id="783" r:id="rId47"/>
    <p:sldId id="615" r:id="rId48"/>
    <p:sldId id="646" r:id="rId49"/>
    <p:sldId id="616" r:id="rId50"/>
    <p:sldId id="1021" r:id="rId51"/>
    <p:sldId id="721" r:id="rId52"/>
    <p:sldId id="776" r:id="rId53"/>
    <p:sldId id="625" r:id="rId54"/>
    <p:sldId id="1016" r:id="rId55"/>
    <p:sldId id="778" r:id="rId56"/>
    <p:sldId id="590" r:id="rId57"/>
    <p:sldId id="591" r:id="rId58"/>
    <p:sldId id="592" r:id="rId59"/>
    <p:sldId id="640" r:id="rId60"/>
    <p:sldId id="760" r:id="rId61"/>
    <p:sldId id="1017" r:id="rId62"/>
    <p:sldId id="641" r:id="rId63"/>
    <p:sldId id="699" r:id="rId64"/>
    <p:sldId id="694" r:id="rId65"/>
    <p:sldId id="695" r:id="rId66"/>
    <p:sldId id="696" r:id="rId67"/>
    <p:sldId id="697" r:id="rId68"/>
    <p:sldId id="642" r:id="rId69"/>
    <p:sldId id="643" r:id="rId70"/>
    <p:sldId id="644" r:id="rId71"/>
    <p:sldId id="645" r:id="rId72"/>
    <p:sldId id="689" r:id="rId73"/>
    <p:sldId id="851" r:id="rId74"/>
    <p:sldId id="852" r:id="rId75"/>
    <p:sldId id="854"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43"/>
    <p:restoredTop sz="86475"/>
  </p:normalViewPr>
  <p:slideViewPr>
    <p:cSldViewPr showGuides="1">
      <p:cViewPr varScale="1">
        <p:scale>
          <a:sx n="72" d="100"/>
          <a:sy n="72" d="100"/>
        </p:scale>
        <p:origin x="660" y="84"/>
      </p:cViewPr>
      <p:guideLst>
        <p:guide orient="horz" pos="2160"/>
        <p:guide pos="2904"/>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180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lstStyle>
            <a:lvl1pPr eaLnBrk="1" hangingPunct="1">
              <a:defRPr sz="120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2F74400-B5C9-4C57-95B0-13FD51A60911}" type="datetimeFigureOut">
              <a:rPr kumimoji="0" lang="en-US" sz="12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5/3/2024</a:t>
            </a:fld>
            <a:endParaRPr kumimoji="0" lang="en-US" sz="12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lstStyle>
            <a:lvl1pPr eaLnBrk="1" hangingPunct="1">
              <a:defRPr sz="120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t>‹#›</a:t>
            </a:fld>
            <a:endParaRPr lang="en-US" altLang="en-US" sz="12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rtl="1" eaLnBrk="1" hangingPunct="1">
              <a:defRPr sz="1200">
                <a:latin typeface="Arial" panose="020B0604020202020204" pitchFamily="34" charset="0"/>
                <a:cs typeface="Arial" panose="020B0604020202020204" pitchFamily="34" charset="0"/>
              </a:defRPr>
            </a:lvl1p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2531" name="Rectangle 3"/>
          <p:cNvSpPr>
            <a:spLocks noGrp="1" noChangeArrowheads="1"/>
          </p:cNvSpPr>
          <p:nvPr>
            <p:ph type="dt" idx="1"/>
          </p:nvPr>
        </p:nvSpPr>
        <p:spPr bwMode="auto">
          <a:xfrm>
            <a:off x="1588" y="0"/>
            <a:ext cx="2971800" cy="457200"/>
          </a:xfrm>
          <a:prstGeom prst="rect">
            <a:avLst/>
          </a:prstGeom>
          <a:noFill/>
          <a:ln w="9525">
            <a:noFill/>
            <a:miter lim="800000"/>
          </a:ln>
          <a:effectLst/>
        </p:spPr>
        <p:txBody>
          <a:bodyPr vert="horz" wrap="square" lIns="91440" tIns="45720" rIns="91440" bIns="45720" numCol="1" anchor="t" anchorCtr="0" compatLnSpc="1"/>
          <a:lstStyle>
            <a:lvl1pPr rtl="1" eaLnBrk="1" hangingPunct="1">
              <a:defRPr sz="1200">
                <a:latin typeface="Arial" panose="020B0604020202020204" pitchFamily="34" charset="0"/>
                <a:cs typeface="Arial" panose="020B0604020202020204" pitchFamily="34" charset="0"/>
              </a:defRPr>
            </a:lvl1pPr>
          </a:lstStyle>
          <a:p>
            <a:pPr marL="0" marR="0" lvl="0" indent="0" algn="l" defTabSz="914400" rtl="1"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076"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Click to edit Master text styles</a:t>
            </a:r>
          </a:p>
          <a:p>
            <a:pPr marL="457200" marR="0" lvl="1"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Second level</a:t>
            </a:r>
          </a:p>
          <a:p>
            <a:pPr marL="914400" marR="0" lvl="2"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Third level</a:t>
            </a:r>
          </a:p>
          <a:p>
            <a:pPr marL="1371600" marR="0" lvl="3"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Fourth level</a:t>
            </a:r>
          </a:p>
          <a:p>
            <a:pPr marL="1828800" marR="0" lvl="4"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Fifth level</a:t>
            </a:r>
          </a:p>
        </p:txBody>
      </p:sp>
      <p:sp>
        <p:nvSpPr>
          <p:cNvPr id="22534" name="Rectangle 6"/>
          <p:cNvSpPr>
            <a:spLocks noGrp="1" noChangeArrowheads="1"/>
          </p:cNvSpPr>
          <p:nvPr>
            <p:ph type="ftr" sz="quarter" idx="4"/>
          </p:nvPr>
        </p:nvSpPr>
        <p:spPr bwMode="auto">
          <a:xfrm>
            <a:off x="388620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rtl="1" eaLnBrk="1" hangingPunct="1">
              <a:defRPr sz="1200">
                <a:latin typeface="Arial" panose="020B0604020202020204" pitchFamily="34" charset="0"/>
                <a:cs typeface="Arial" panose="020B0604020202020204" pitchFamily="34" charset="0"/>
              </a:defRPr>
            </a:lvl1p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2535" name="Rectangle 7"/>
          <p:cNvSpPr>
            <a:spLocks noGrp="1" noChangeArrowheads="1"/>
          </p:cNvSpPr>
          <p:nvPr>
            <p:ph type="sldNum" sz="quarter" idx="5"/>
          </p:nvPr>
        </p:nvSpPr>
        <p:spPr bwMode="auto">
          <a:xfrm>
            <a:off x="1588" y="8685213"/>
            <a:ext cx="2971800" cy="457200"/>
          </a:xfrm>
          <a:prstGeom prst="rect">
            <a:avLst/>
          </a:prstGeom>
          <a:noFill/>
          <a:ln w="9525">
            <a:noFill/>
            <a:miter lim="800000"/>
          </a:ln>
          <a:effectLst/>
        </p:spPr>
        <p:txBody>
          <a:bodyPr vert="horz" wrap="square" lIns="91440" tIns="45720" rIns="91440" bIns="45720" numCol="1" anchor="b" anchorCtr="0" compatLnSpc="1"/>
          <a:lstStyle/>
          <a:p>
            <a:pPr lvl="0" rtl="1" eaLnBrk="1" hangingPunct="1">
              <a:buNone/>
            </a:pPr>
            <a:fld id="{9A0DB2DC-4C9A-4742-B13C-FB6460FD3503}" type="slidenum">
              <a:rPr lang="ar-SA" altLang="en-US" sz="1200" dirty="0">
                <a:latin typeface="Arial" panose="020B0604020202020204" pitchFamily="34" charset="0"/>
              </a:rPr>
              <a:t>‹#›</a:t>
            </a:fld>
            <a:endParaRPr lang="ar-SA" altLang="en-US" sz="1200"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r" rtl="1"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r" rtl="1"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r" rtl="1"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r" rtl="1"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r" rtl="1"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p:sp>
      <p:sp>
        <p:nvSpPr>
          <p:cNvPr id="9219" name="Notes Placeholder 2"/>
          <p:cNvSpPr>
            <a:spLocks noGrp="1"/>
          </p:cNvSpPr>
          <p:nvPr>
            <p:ph type="body" idx="1"/>
          </p:nvPr>
        </p:nvSpPr>
        <p:spPr/>
        <p:txBody>
          <a:bodyPr wrap="square" lIns="91440" tIns="45720" rIns="91440" bIns="45720" anchor="t" anchorCtr="0"/>
          <a:lstStyle/>
          <a:p>
            <a:pPr lvl="0"/>
            <a:endParaRPr lang="en-US" altLang="en-US" dirty="0"/>
          </a:p>
        </p:txBody>
      </p:sp>
      <p:sp>
        <p:nvSpPr>
          <p:cNvPr id="9220" name="Slide Number Placeholder 3"/>
          <p:cNvSpPr txBox="1">
            <a:spLocks noGrp="1"/>
          </p:cNvSpPr>
          <p:nvPr>
            <p:ph type="sldNum" sz="quarter"/>
          </p:nvPr>
        </p:nvSpPr>
        <p:spPr>
          <a:xfrm>
            <a:off x="1588" y="8685213"/>
            <a:ext cx="2971800" cy="457200"/>
          </a:xfrm>
          <a:prstGeom prst="rect">
            <a:avLst/>
          </a:prstGeom>
          <a:noFill/>
          <a:ln w="9525">
            <a:noFill/>
          </a:ln>
        </p:spPr>
        <p:txBody>
          <a:bodyPr anchor="b" anchorCtr="0"/>
          <a:lstStyle/>
          <a:p>
            <a:pPr lvl="0" algn="l" eaLnBrk="1" hangingPunct="1">
              <a:spcBef>
                <a:spcPct val="0"/>
              </a:spcBef>
            </a:pPr>
            <a:fld id="{9A0DB2DC-4C9A-4742-B13C-FB6460FD3503}" type="slidenum">
              <a:rPr lang="ar-SA" altLang="en-US" dirty="0"/>
              <a:t>4</a:t>
            </a:fld>
            <a:endParaRPr lang="ar-SA"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A48A7D99-D1FF-4CBB-96FD-71EB23D9E975}"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6" name="Slide Number Placeholder 5"/>
          <p:cNvSpPr>
            <a:spLocks noGrp="1"/>
          </p:cNvSpPr>
          <p:nvPr>
            <p:ph type="sldNum" sz="quarter" idx="12"/>
          </p:nvPr>
        </p:nvSpPr>
        <p:spPr/>
        <p:txBody>
          <a:bodyPr/>
          <a:lstStyle/>
          <a:p>
            <a:pPr algn="r" eaLnBrk="1" hangingPunct="1">
              <a:buNone/>
            </a:pPr>
            <a:fld id="{9A0DB2DC-4C9A-4742-B13C-FB6460FD3503}" type="slidenum">
              <a:rPr lang="en-US" altLang="en-US" smtClean="0"/>
              <a:t>‹#›</a:t>
            </a:fld>
            <a:endParaRPr lang="en-US" altLang="en-US" dirty="0"/>
          </a:p>
        </p:txBody>
      </p:sp>
    </p:spTree>
    <p:extLst>
      <p:ext uri="{BB962C8B-B14F-4D97-AF65-F5344CB8AC3E}">
        <p14:creationId xmlns:p14="http://schemas.microsoft.com/office/powerpoint/2010/main" val="5469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301380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26382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350724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406916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332779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308493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365787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175667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338108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160933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98EADB75-93F8-4A5A-B878-F60BE75DADD9}" type="datetime2">
              <a:rPr kumimoji="0" lang="en-US" sz="1400" b="0" i="0" u="none" strike="noStrike" kern="1200" cap="none" spc="0" normalizeH="0" baseline="0" noProof="0" smtClean="0">
                <a:ln>
                  <a:noFill/>
                </a:ln>
                <a:solidFill>
                  <a:schemeClr val="tx1"/>
                </a:solidFill>
                <a:effectLst/>
                <a:uLnTx/>
                <a:uFillTx/>
                <a:latin typeface="Arial Black" panose="020B0A04020102020204" pitchFamily="34" charset="0"/>
                <a:ea typeface="+mn-ea"/>
                <a:cs typeface="Arial" panose="020B0604020202020204" pitchFamily="34" charset="0"/>
              </a:rPr>
              <a:t>Friday, May 3, 2024</a:t>
            </a:fld>
            <a:endPar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Faisal Abdalla Sinada</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buNone/>
            </a:pPr>
            <a:fld id="{9A0DB2DC-4C9A-4742-B13C-FB6460FD3503}" type="slidenum">
              <a:rPr lang="en-US" altLang="en-US" smtClean="0">
                <a:latin typeface="Arial Black" panose="020B0A04020102020204" pitchFamily="34" charset="0"/>
              </a:rPr>
              <a:t>‹#›</a:t>
            </a:fld>
            <a:endParaRPr lang="en-US" altLang="en-US" dirty="0">
              <a:latin typeface="Arial Black" panose="020B0A04020102020204" pitchFamily="34" charset="0"/>
            </a:endParaRPr>
          </a:p>
        </p:txBody>
      </p:sp>
    </p:spTree>
    <p:extLst>
      <p:ext uri="{BB962C8B-B14F-4D97-AF65-F5344CB8AC3E}">
        <p14:creationId xmlns:p14="http://schemas.microsoft.com/office/powerpoint/2010/main" val="116145215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1.wfp.org/"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2" Type="http://schemas.openxmlformats.org/officeDocument/2006/relationships/image" Target="../media/image42.web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www1.wfp.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0" y="-228600"/>
            <a:ext cx="9067800" cy="228600"/>
          </a:xfrm>
        </p:spPr>
        <p:txBody>
          <a:bodyPr vert="horz" wrap="square" lIns="91440" tIns="45720" rIns="91440" bIns="45720" numCol="1" anchor="ctr" anchorCtr="0" compatLnSpc="1">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1800" b="0" i="0" u="none" strike="noStrike" kern="100" cap="none" spc="0" normalizeH="0" baseline="0" noProof="0" dirty="0">
                <a:ln>
                  <a:noFill/>
                </a:ln>
                <a:solidFill>
                  <a:srgbClr val="000000"/>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The Forgotten War: The ongoing conflict in Sudan, largely ignored by the International Community</a:t>
            </a:r>
            <a:br>
              <a:rPr kumimoji="0" lang="en-US" sz="1800" b="0" i="0" u="none" strike="noStrike" kern="1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raditional Arabic" panose="02020603050405020304" pitchFamily="18" charset="-78"/>
              </a:rPr>
            </a:b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3" name="Content Placeholder 2"/>
          <p:cNvSpPr>
            <a:spLocks noGrp="1"/>
          </p:cNvSpPr>
          <p:nvPr>
            <p:ph idx="1"/>
          </p:nvPr>
        </p:nvSpPr>
        <p:spPr>
          <a:xfrm>
            <a:off x="11113" y="-457200"/>
            <a:ext cx="9132888" cy="7548563"/>
          </a:xfrm>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20000"/>
              </a:spcBef>
              <a:spcAft>
                <a:spcPct val="0"/>
              </a:spcAft>
              <a:buClr>
                <a:schemeClr val="hlink"/>
              </a:buClr>
              <a:buSzTx/>
              <a:buFontTx/>
              <a:buNone/>
              <a:defRPr/>
            </a:pPr>
            <a:endParaRPr kumimoji="0" lang="en-US" sz="3600" b="1"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3600" b="1"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THE FORGOTTEN WAR</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3200" b="1" i="1"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An ongoing conflict in Sudan largely ignored by the International Community</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By</a:t>
            </a:r>
            <a:endParaRPr kumimoji="0" lang="en-US" sz="1800" b="0" i="0" u="none" strike="noStrike" kern="1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raditional Arabic" panose="02020603050405020304" pitchFamily="18" charset="-78"/>
            </a:endParaRP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Faisal Abdalla Sinada B Sc, M Sc, Ph D, FLS</a:t>
            </a:r>
            <a:endParaRPr kumimoji="0" lang="en-US" sz="1800" b="0" i="0" u="none" strike="noStrike" kern="1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raditional Arabic" panose="02020603050405020304" pitchFamily="18" charset="-78"/>
            </a:endParaRP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Department of Botany, </a:t>
            </a:r>
            <a:r>
              <a:rPr kumimoji="0" lang="en-GB" alt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F</a:t>
            </a:r>
            <a:r>
              <a:rPr kumimoji="0" 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aculty of</a:t>
            </a:r>
            <a:r>
              <a:rPr kumimoji="0" lang="en-GB" alt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 S</a:t>
            </a:r>
            <a:r>
              <a:rPr kumimoji="0" 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cience, </a:t>
            </a:r>
            <a:endParaRPr kumimoji="0" lang="en-US" sz="1800" b="0" i="0" u="none" strike="noStrike" kern="1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raditional Arabic" panose="02020603050405020304" pitchFamily="18" charset="-78"/>
            </a:endParaRP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rPr>
              <a:t>University of Khartoum, Sudan</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endParaRPr kumimoji="0" lang="en-US" sz="1800" b="0" i="0" u="none" strike="noStrike" kern="1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“Twenty years ago, Darfur was the world’s largest </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hunger crisis</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and the world rallied to respond. </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But today, the people of Sudan have been forgotten. </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Millions of lives and the peace and stability of </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an entire region are at stake,” </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18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said Cindy McCain, Executive Director of the </a:t>
            </a:r>
            <a:r>
              <a:rPr kumimoji="0" lang="en-US" sz="18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hlinkClick r:id="rId2"/>
              </a:rPr>
              <a:t>WFP</a:t>
            </a:r>
            <a:r>
              <a:rPr kumimoji="0" lang="en-US" sz="1800" b="1"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endParaRPr kumimoji="0" lang="en-US" sz="24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Traditional Arabic" panose="02020603050405020304" pitchFamily="18" charset="-78"/>
            </a:endParaRPr>
          </a:p>
          <a:p>
            <a:pPr marL="0" marR="0" lvl="0" indent="0" algn="ctr" defTabSz="914400" rtl="0" eaLnBrk="0" fontAlgn="base" latinLnBrk="0" hangingPunct="0">
              <a:lnSpc>
                <a:spcPct val="100000"/>
              </a:lnSpc>
              <a:spcBef>
                <a:spcPct val="20000"/>
              </a:spcBef>
              <a:spcAft>
                <a:spcPct val="0"/>
              </a:spcAft>
              <a:buClr>
                <a:schemeClr val="hlink"/>
              </a:buClr>
              <a:buSzTx/>
              <a:buFontTx/>
              <a:buNone/>
              <a:defRPr/>
            </a:pPr>
            <a:r>
              <a:rPr kumimoji="0" lang="en-US" sz="24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Traditional Arabic" panose="02020603050405020304" pitchFamily="18" charset="-78"/>
              </a:rPr>
              <a:t>Khartoum, March 2024</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5124"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1</a:t>
            </a:fld>
            <a:endParaRPr lang="en-US" alt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60655"/>
            <a:ext cx="9054465" cy="1457960"/>
          </a:xfrm>
        </p:spPr>
        <p:txBody>
          <a:bodyPr/>
          <a:lstStyle/>
          <a:p>
            <a:r>
              <a:rPr lang="en-GB" altLang="en-US" sz="2400">
                <a:solidFill>
                  <a:srgbClr val="FFFF00"/>
                </a:solidFill>
                <a:latin typeface="Times New Roman" panose="02020603050405020304" pitchFamily="18" charset="0"/>
                <a:cs typeface="Times New Roman" panose="02020603050405020304" pitchFamily="18" charset="0"/>
              </a:rPr>
              <a:t>People displaced by conflict </a:t>
            </a:r>
            <a:r>
              <a:rPr lang="en-GB" altLang="en-US" sz="2400">
                <a:solidFill>
                  <a:srgbClr val="FFFF00"/>
                </a:solidFill>
                <a:latin typeface="Times New Roman" panose="02020603050405020304" pitchFamily="18" charset="0"/>
                <a:cs typeface="Times New Roman" panose="02020603050405020304" pitchFamily="18" charset="0"/>
                <a:sym typeface="+mn-ea"/>
              </a:rPr>
              <a:t>flee</a:t>
            </a:r>
            <a:r>
              <a:rPr lang="en-GB" altLang="en-US" sz="2400">
                <a:solidFill>
                  <a:srgbClr val="FFFF00"/>
                </a:solidFill>
                <a:latin typeface="Times New Roman" panose="02020603050405020304" pitchFamily="18" charset="0"/>
                <a:cs typeface="Times New Roman" panose="02020603050405020304" pitchFamily="18" charset="0"/>
              </a:rPr>
              <a:t> with their belongings out of Wad Madani, the capital of Gazira State, when it came under attack by the Rapid Support Forces (RSF) </a:t>
            </a:r>
            <a:r>
              <a:rPr lang="en-GB" altLang="en-US" sz="2400">
                <a:solidFill>
                  <a:srgbClr val="FFFF00"/>
                </a:solidFill>
                <a:latin typeface="Times New Roman" panose="02020603050405020304" pitchFamily="18" charset="0"/>
                <a:cs typeface="Times New Roman" panose="02020603050405020304" pitchFamily="18" charset="0"/>
                <a:sym typeface="+mn-ea"/>
              </a:rPr>
              <a:t>December  2023</a:t>
            </a:r>
          </a:p>
        </p:txBody>
      </p:sp>
      <p:sp>
        <p:nvSpPr>
          <p:cNvPr id="3" name="Content Placeholder 2"/>
          <p:cNvSpPr>
            <a:spLocks noGrp="1"/>
          </p:cNvSpPr>
          <p:nvPr>
            <p:ph idx="1"/>
          </p:nvPr>
        </p:nvSpPr>
        <p:spPr/>
        <p:txBody>
          <a:bodyPr/>
          <a:lstStyle/>
          <a:p>
            <a:endParaRPr lang="en-GB" altLang="en-US"/>
          </a:p>
        </p:txBody>
      </p:sp>
      <p:pic>
        <p:nvPicPr>
          <p:cNvPr id="101" name="Picture 100"/>
          <p:cNvPicPr/>
          <p:nvPr/>
        </p:nvPicPr>
        <p:blipFill>
          <a:blip r:embed="rId2"/>
          <a:stretch>
            <a:fillRect/>
          </a:stretch>
        </p:blipFill>
        <p:spPr>
          <a:xfrm>
            <a:off x="0" y="1143000"/>
            <a:ext cx="9215120" cy="557657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 y="86995"/>
            <a:ext cx="9105265" cy="1231265"/>
          </a:xfrm>
        </p:spPr>
        <p:txBody>
          <a:bodyPr/>
          <a:lstStyle/>
          <a:p>
            <a:r>
              <a:rPr lang="en-GB" altLang="en-US" sz="2000" b="1">
                <a:solidFill>
                  <a:srgbClr val="FFFF00"/>
                </a:solidFill>
                <a:latin typeface="Times New Roman" panose="02020603050405020304" pitchFamily="18" charset="0"/>
                <a:cs typeface="Times New Roman" panose="02020603050405020304" pitchFamily="18" charset="0"/>
              </a:rPr>
              <a:t>Families escaping Ardamata in West Darfur cross into  Chad, after a wave of ethnic violence, November 2023. Survivors recounted executions and looting in Ardamata, which they said were carried out by RSF and allied Arab militias. </a:t>
            </a:r>
          </a:p>
        </p:txBody>
      </p:sp>
      <p:sp>
        <p:nvSpPr>
          <p:cNvPr id="3" name="Content Placeholder 2"/>
          <p:cNvSpPr>
            <a:spLocks noGrp="1"/>
          </p:cNvSpPr>
          <p:nvPr>
            <p:ph idx="1"/>
          </p:nvPr>
        </p:nvSpPr>
        <p:spPr/>
        <p:txBody>
          <a:bodyPr/>
          <a:lstStyle/>
          <a:p>
            <a:endParaRPr lang="en-GB" altLang="en-US"/>
          </a:p>
        </p:txBody>
      </p:sp>
      <p:pic>
        <p:nvPicPr>
          <p:cNvPr id="102" name="Picture 101"/>
          <p:cNvPicPr/>
          <p:nvPr/>
        </p:nvPicPr>
        <p:blipFill>
          <a:blip r:embed="rId2"/>
          <a:stretch>
            <a:fillRect/>
          </a:stretch>
        </p:blipFill>
        <p:spPr>
          <a:xfrm>
            <a:off x="-23495" y="1158240"/>
            <a:ext cx="9093200" cy="569976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 y="14605"/>
            <a:ext cx="9270365" cy="953770"/>
          </a:xfrm>
        </p:spPr>
        <p:txBody>
          <a:bodyPr>
            <a:normAutofit fontScale="90000"/>
          </a:bodyPr>
          <a:lstStyle/>
          <a:p>
            <a:pPr algn="ctr"/>
            <a:br>
              <a:rPr lang="en-GB" altLang="en-US" sz="2000">
                <a:latin typeface="Times New Roman" panose="02020603050405020304" pitchFamily="18" charset="0"/>
                <a:cs typeface="Times New Roman" panose="02020603050405020304" pitchFamily="18" charset="0"/>
              </a:rPr>
            </a:br>
            <a:br>
              <a:rPr lang="en-GB" altLang="en-US" sz="2000">
                <a:latin typeface="Times New Roman" panose="02020603050405020304" pitchFamily="18" charset="0"/>
                <a:cs typeface="Times New Roman" panose="02020603050405020304" pitchFamily="18" charset="0"/>
              </a:rPr>
            </a:br>
            <a:r>
              <a:rPr lang="en-GB" altLang="en-US" sz="2800" b="1">
                <a:solidFill>
                  <a:srgbClr val="FFFF00"/>
                </a:solidFill>
                <a:latin typeface="Times New Roman" panose="02020603050405020304" pitchFamily="18" charset="0"/>
                <a:cs typeface="Times New Roman" panose="02020603050405020304" pitchFamily="18" charset="0"/>
              </a:rPr>
              <a:t>Civilians  fled  Sudan walking to South Sudan April 2023 </a:t>
            </a:r>
            <a:br>
              <a:rPr lang="en-GB" altLang="en-US" sz="2800" b="1">
                <a:solidFill>
                  <a:srgbClr val="FFFF00"/>
                </a:solidFill>
                <a:latin typeface="Times New Roman" panose="02020603050405020304" pitchFamily="18" charset="0"/>
                <a:cs typeface="Times New Roman" panose="02020603050405020304" pitchFamily="18" charset="0"/>
              </a:rPr>
            </a:br>
            <a:br>
              <a:rPr lang="en-GB" altLang="en-US" sz="2000">
                <a:latin typeface="Times New Roman" panose="02020603050405020304" pitchFamily="18" charset="0"/>
                <a:cs typeface="Times New Roman" panose="02020603050405020304" pitchFamily="18" charset="0"/>
              </a:rPr>
            </a:br>
            <a:endParaRPr lang="en-GB" altLang="en-US" sz="20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GB" altLang="en-US"/>
          </a:p>
        </p:txBody>
      </p:sp>
      <p:pic>
        <p:nvPicPr>
          <p:cNvPr id="105" name="Picture 104"/>
          <p:cNvPicPr/>
          <p:nvPr/>
        </p:nvPicPr>
        <p:blipFill>
          <a:blip r:embed="rId2"/>
          <a:stretch>
            <a:fillRect/>
          </a:stretch>
        </p:blipFill>
        <p:spPr>
          <a:xfrm>
            <a:off x="76200" y="762000"/>
            <a:ext cx="8904605" cy="589026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 y="-238125"/>
            <a:ext cx="9230360" cy="1457325"/>
          </a:xfrm>
        </p:spPr>
        <p:txBody>
          <a:bodyPr/>
          <a:lstStyle/>
          <a:p>
            <a:pPr algn="ctr"/>
            <a:r>
              <a:rPr lang="en-GB" altLang="en-US" sz="2400" b="1">
                <a:solidFill>
                  <a:srgbClr val="FFFF00"/>
                </a:solidFill>
                <a:latin typeface="Times New Roman" panose="02020603050405020304" pitchFamily="18" charset="0"/>
                <a:cs typeface="Times New Roman" panose="02020603050405020304" pitchFamily="18" charset="0"/>
              </a:rPr>
              <a:t>Sudanese crowding in front of the Egyptian consulate in Wadi Halfa at Sudan-Egypt border, waiting to obtain a visa </a:t>
            </a:r>
          </a:p>
        </p:txBody>
      </p:sp>
      <p:sp>
        <p:nvSpPr>
          <p:cNvPr id="3" name="Content Placeholder 2"/>
          <p:cNvSpPr>
            <a:spLocks noGrp="1"/>
          </p:cNvSpPr>
          <p:nvPr>
            <p:ph idx="1"/>
          </p:nvPr>
        </p:nvSpPr>
        <p:spPr/>
        <p:txBody>
          <a:bodyPr/>
          <a:lstStyle/>
          <a:p>
            <a:endParaRPr lang="en-GB" altLang="en-US"/>
          </a:p>
        </p:txBody>
      </p:sp>
      <p:pic>
        <p:nvPicPr>
          <p:cNvPr id="106" name="Picture 105"/>
          <p:cNvPicPr/>
          <p:nvPr/>
        </p:nvPicPr>
        <p:blipFill>
          <a:blip r:embed="rId2"/>
          <a:stretch>
            <a:fillRect/>
          </a:stretch>
        </p:blipFill>
        <p:spPr>
          <a:xfrm>
            <a:off x="-69215" y="887095"/>
            <a:ext cx="9185275" cy="603758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575"/>
            <a:ext cx="9143365" cy="632460"/>
          </a:xfrm>
        </p:spPr>
        <p:txBody>
          <a:bodyPr>
            <a:normAutofit fontScale="90000"/>
          </a:bodyPr>
          <a:lstStyle/>
          <a:p>
            <a:pPr algn="ctr"/>
            <a:r>
              <a:rPr lang="en-GB" altLang="en-US" sz="2800">
                <a:solidFill>
                  <a:srgbClr val="FFFF00"/>
                </a:solidFill>
                <a:latin typeface="Times New Roman" panose="02020603050405020304" pitchFamily="18" charset="0"/>
                <a:cs typeface="Times New Roman" panose="02020603050405020304" pitchFamily="18" charset="0"/>
                <a:sym typeface="+mn-ea"/>
              </a:rPr>
              <a:t>The remains of a camp for internaly displaced people near El Geneina </a:t>
            </a:r>
            <a:r>
              <a:rPr lang="en-GB" altLang="en-US" sz="2800">
                <a:gradFill>
                  <a:gsLst>
                    <a:gs pos="0">
                      <a:srgbClr val="FBFB11"/>
                    </a:gs>
                    <a:gs pos="100000">
                      <a:srgbClr val="838309"/>
                    </a:gs>
                  </a:gsLst>
                  <a:lin scaled="0"/>
                </a:gradFill>
                <a:latin typeface="Times New Roman" panose="02020603050405020304" pitchFamily="18" charset="0"/>
                <a:cs typeface="Times New Roman" panose="02020603050405020304" pitchFamily="18" charset="0"/>
                <a:sym typeface="+mn-ea"/>
              </a:rPr>
              <a:t>capital of west Darfur </a:t>
            </a:r>
            <a:r>
              <a:rPr lang="en-GB" altLang="en-US" sz="2800">
                <a:solidFill>
                  <a:srgbClr val="FFFF00"/>
                </a:solidFill>
                <a:latin typeface="Times New Roman" panose="02020603050405020304" pitchFamily="18" charset="0"/>
                <a:cs typeface="Times New Roman" panose="02020603050405020304" pitchFamily="18" charset="0"/>
                <a:sym typeface="+mn-ea"/>
              </a:rPr>
              <a:t>after attacks </a:t>
            </a:r>
            <a:r>
              <a:rPr lang="en-GB" altLang="en-US" sz="2800">
                <a:gradFill>
                  <a:gsLst>
                    <a:gs pos="0">
                      <a:srgbClr val="FBFB11"/>
                    </a:gs>
                    <a:gs pos="100000">
                      <a:srgbClr val="838309"/>
                    </a:gs>
                  </a:gsLst>
                  <a:lin scaled="0"/>
                </a:gradFill>
                <a:latin typeface="Times New Roman" panose="02020603050405020304" pitchFamily="18" charset="0"/>
                <a:cs typeface="Times New Roman" panose="02020603050405020304" pitchFamily="18" charset="0"/>
                <a:sym typeface="+mn-ea"/>
              </a:rPr>
              <a:t>by Arab militi</a:t>
            </a:r>
            <a:r>
              <a:rPr lang="en-GB" altLang="en-US" sz="2800">
                <a:solidFill>
                  <a:srgbClr val="FFFF00"/>
                </a:solidFill>
                <a:latin typeface="Times New Roman" panose="02020603050405020304" pitchFamily="18" charset="0"/>
                <a:cs typeface="Times New Roman" panose="02020603050405020304" pitchFamily="18" charset="0"/>
                <a:sym typeface="+mn-ea"/>
              </a:rPr>
              <a:t> in mid-May</a:t>
            </a:r>
            <a:r>
              <a:rPr lang="en-GB" altLang="en-US" sz="2800">
                <a:latin typeface="Times New Roman" panose="02020603050405020304" pitchFamily="18" charset="0"/>
                <a:cs typeface="Times New Roman" panose="02020603050405020304" pitchFamily="18" charset="0"/>
                <a:sym typeface="+mn-ea"/>
              </a:rPr>
              <a:t> </a:t>
            </a:r>
            <a:r>
              <a:rPr lang="en-GB" altLang="en-US" sz="2800">
                <a:solidFill>
                  <a:srgbClr val="FFFF00"/>
                </a:solidFill>
                <a:latin typeface="Times New Roman" panose="02020603050405020304" pitchFamily="18" charset="0"/>
                <a:cs typeface="Times New Roman" panose="02020603050405020304" pitchFamily="18" charset="0"/>
                <a:sym typeface="+mn-ea"/>
              </a:rPr>
              <a:t>2023</a:t>
            </a:r>
            <a:endParaRPr lang="en-GB" altLang="en-US" sz="28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GB" altLang="en-US"/>
          </a:p>
        </p:txBody>
      </p:sp>
      <p:pic>
        <p:nvPicPr>
          <p:cNvPr id="103" name="Picture 102"/>
          <p:cNvPicPr/>
          <p:nvPr/>
        </p:nvPicPr>
        <p:blipFill>
          <a:blip r:embed="rId2"/>
          <a:stretch>
            <a:fillRect/>
          </a:stretch>
        </p:blipFill>
        <p:spPr>
          <a:xfrm>
            <a:off x="-152400" y="1524000"/>
            <a:ext cx="9330690" cy="523684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205"/>
            <a:ext cx="9308465" cy="800100"/>
          </a:xfrm>
        </p:spPr>
        <p:txBody>
          <a:bodyPr>
            <a:normAutofit fontScale="90000"/>
          </a:bodyPr>
          <a:lstStyle/>
          <a:p>
            <a:pPr algn="ctr"/>
            <a:r>
              <a:rPr lang="en-GB" altLang="en-US" sz="2800">
                <a:gradFill>
                  <a:gsLst>
                    <a:gs pos="0">
                      <a:srgbClr val="FBFB11"/>
                    </a:gs>
                    <a:gs pos="100000">
                      <a:srgbClr val="838309"/>
                    </a:gs>
                  </a:gsLst>
                  <a:lin scaled="0"/>
                </a:gradFill>
                <a:latin typeface="Times New Roman" panose="02020603050405020304" pitchFamily="18" charset="0"/>
                <a:cs typeface="Times New Roman" panose="02020603050405020304" pitchFamily="18" charset="0"/>
              </a:rPr>
              <a:t>IDP camp in Elgineina  ravaged by Arab militias prompted thousands of people to flee to Chad for safetyearly une 2023</a:t>
            </a:r>
          </a:p>
        </p:txBody>
      </p:sp>
      <p:sp>
        <p:nvSpPr>
          <p:cNvPr id="3" name="Content Placeholder 2"/>
          <p:cNvSpPr>
            <a:spLocks noGrp="1"/>
          </p:cNvSpPr>
          <p:nvPr>
            <p:ph idx="1"/>
          </p:nvPr>
        </p:nvSpPr>
        <p:spPr/>
        <p:txBody>
          <a:bodyPr/>
          <a:lstStyle/>
          <a:p>
            <a:endParaRPr lang="en-GB" altLang="en-US"/>
          </a:p>
        </p:txBody>
      </p:sp>
      <p:pic>
        <p:nvPicPr>
          <p:cNvPr id="102" name="Picture 101"/>
          <p:cNvPicPr/>
          <p:nvPr/>
        </p:nvPicPr>
        <p:blipFill>
          <a:blip r:embed="rId2"/>
          <a:stretch>
            <a:fillRect/>
          </a:stretch>
        </p:blipFill>
        <p:spPr>
          <a:xfrm>
            <a:off x="81915" y="1344930"/>
            <a:ext cx="8914130" cy="547751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 y="55880"/>
            <a:ext cx="9110345" cy="786765"/>
          </a:xfrm>
        </p:spPr>
        <p:txBody>
          <a:bodyPr/>
          <a:lstStyle/>
          <a:p>
            <a:pPr algn="ctr"/>
            <a:r>
              <a:rPr lang="en-GB" altLang="en-US" sz="2400" b="1">
                <a:latin typeface="Times New Roman" panose="02020603050405020304" pitchFamily="18" charset="0"/>
                <a:cs typeface="Times New Roman" panose="02020603050405020304" pitchFamily="18" charset="0"/>
                <a:sym typeface="+mn-ea"/>
              </a:rPr>
              <a:t>Chad: An</a:t>
            </a:r>
            <a:r>
              <a:rPr lang="en-GB" altLang="en-US" sz="2400" b="1">
                <a:latin typeface="Times New Roman" panose="02020603050405020304" pitchFamily="18" charset="0"/>
                <a:cs typeface="Times New Roman" panose="02020603050405020304" pitchFamily="18" charset="0"/>
              </a:rPr>
              <a:t> aerial view of </a:t>
            </a:r>
            <a:r>
              <a:rPr lang="en-GB" altLang="en-US" sz="2400" b="1">
                <a:solidFill>
                  <a:srgbClr val="FFFF00"/>
                </a:solidFill>
                <a:latin typeface="Times New Roman" panose="02020603050405020304" pitchFamily="18" charset="0"/>
                <a:cs typeface="Times New Roman" panose="02020603050405020304" pitchFamily="18" charset="0"/>
              </a:rPr>
              <a:t>refugee camp of Sudanese people</a:t>
            </a:r>
            <a:r>
              <a:rPr lang="en-GB" altLang="en-US" sz="2400" b="1">
                <a:latin typeface="Times New Roman" panose="02020603050405020304" pitchFamily="18" charset="0"/>
                <a:cs typeface="Times New Roman" panose="02020603050405020304" pitchFamily="18" charset="0"/>
              </a:rPr>
              <a:t> who fled the conflict in </a:t>
            </a:r>
            <a:r>
              <a:rPr lang="en-GB" altLang="en-US" sz="2400" b="1">
                <a:solidFill>
                  <a:srgbClr val="FFFF00"/>
                </a:solidFill>
                <a:latin typeface="Times New Roman" panose="02020603050405020304" pitchFamily="18" charset="0"/>
                <a:cs typeface="Times New Roman" panose="02020603050405020304" pitchFamily="18" charset="0"/>
              </a:rPr>
              <a:t>Geneina in Darfur region</a:t>
            </a:r>
            <a:r>
              <a:rPr lang="en-GB" altLang="en-US" sz="2400" b="1">
                <a:latin typeface="Times New Roman" panose="02020603050405020304" pitchFamily="18" charset="0"/>
                <a:cs typeface="Times New Roman" panose="02020603050405020304" pitchFamily="18" charset="0"/>
              </a:rPr>
              <a:t>, in July 2023 </a:t>
            </a:r>
          </a:p>
        </p:txBody>
      </p:sp>
      <p:pic>
        <p:nvPicPr>
          <p:cNvPr id="4" name="Content Placeholder 3"/>
          <p:cNvPicPr>
            <a:picLocks noGrp="1" noChangeAspect="1"/>
          </p:cNvPicPr>
          <p:nvPr>
            <p:ph idx="1"/>
          </p:nvPr>
        </p:nvPicPr>
        <p:blipFill>
          <a:blip r:embed="rId2"/>
          <a:stretch>
            <a:fillRect/>
          </a:stretch>
        </p:blipFill>
        <p:spPr>
          <a:xfrm>
            <a:off x="34290" y="807720"/>
            <a:ext cx="8761730" cy="60629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F4D7-6CAE-47FF-86D6-EF8DD35EA6C8}"/>
              </a:ext>
            </a:extLst>
          </p:cNvPr>
          <p:cNvSpPr>
            <a:spLocks noGrp="1"/>
          </p:cNvSpPr>
          <p:nvPr>
            <p:ph type="title"/>
          </p:nvPr>
        </p:nvSpPr>
        <p:spPr>
          <a:xfrm>
            <a:off x="0" y="1"/>
            <a:ext cx="9144000" cy="990600"/>
          </a:xfrm>
        </p:spPr>
        <p:txBody>
          <a:bodyPr/>
          <a:lstStyle/>
          <a:p>
            <a:pPr algn="ctr"/>
            <a:r>
              <a:rPr lang="en-US" sz="3200" b="0" i="0" dirty="0">
                <a:solidFill>
                  <a:srgbClr val="FFFF00"/>
                </a:solidFill>
                <a:effectLst/>
                <a:latin typeface="Times New Roman" panose="02020603050405020304" pitchFamily="18" charset="0"/>
                <a:cs typeface="Times New Roman" panose="02020603050405020304" pitchFamily="18" charset="0"/>
              </a:rPr>
              <a:t>A hill overlooking a refugee camp near the Chad-Sudan border, November 2023</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6D5DA89-EE39-496D-90DD-7743C7319D20}"/>
              </a:ext>
            </a:extLst>
          </p:cNvPr>
          <p:cNvSpPr>
            <a:spLocks noGrp="1"/>
          </p:cNvSpPr>
          <p:nvPr>
            <p:ph idx="1"/>
          </p:nvPr>
        </p:nvSpPr>
        <p:spPr/>
        <p:txBody>
          <a:bodyPr/>
          <a:lstStyle/>
          <a:p>
            <a:endParaRPr lang="en-US"/>
          </a:p>
        </p:txBody>
      </p:sp>
      <p:pic>
        <p:nvPicPr>
          <p:cNvPr id="1026" name="Picture 2" descr="A boy sits atop a hill overlooking a refugee camp near the Chad-Sudan border, November 9, 2023. (Reuters)">
            <a:extLst>
              <a:ext uri="{FF2B5EF4-FFF2-40B4-BE49-F238E27FC236}">
                <a16:creationId xmlns:a16="http://schemas.microsoft.com/office/drawing/2014/main" id="{D6006629-6072-440D-94C4-8F08ECEB2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4410"/>
            <a:ext cx="8839200" cy="588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842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D979-25B8-4A9E-B580-E83A4ABB1C55}"/>
              </a:ext>
            </a:extLst>
          </p:cNvPr>
          <p:cNvSpPr>
            <a:spLocks noGrp="1"/>
          </p:cNvSpPr>
          <p:nvPr>
            <p:ph type="title"/>
          </p:nvPr>
        </p:nvSpPr>
        <p:spPr>
          <a:xfrm>
            <a:off x="0" y="1"/>
            <a:ext cx="9144000" cy="762000"/>
          </a:xfrm>
        </p:spPr>
        <p:txBody>
          <a:bodyPr>
            <a:normAutofit fontScale="90000"/>
          </a:bodyPr>
          <a:lstStyle/>
          <a:p>
            <a:pPr algn="ctr"/>
            <a:r>
              <a:rPr lang="en-US" sz="2800" dirty="0">
                <a:solidFill>
                  <a:srgbClr val="FFFF00"/>
                </a:solidFill>
                <a:latin typeface="Times New Roman" panose="02020603050405020304" pitchFamily="18" charset="0"/>
                <a:cs typeface="Times New Roman" panose="02020603050405020304" pitchFamily="18" charset="0"/>
              </a:rPr>
              <a:t>An aerial view of refugee camp for Sudanese who fled the conflict in Sudan's Darfur region, in </a:t>
            </a:r>
            <a:r>
              <a:rPr lang="en-US" sz="2800" dirty="0" err="1">
                <a:solidFill>
                  <a:srgbClr val="FFFF00"/>
                </a:solidFill>
                <a:latin typeface="Times New Roman" panose="02020603050405020304" pitchFamily="18" charset="0"/>
                <a:cs typeface="Times New Roman" panose="02020603050405020304" pitchFamily="18" charset="0"/>
              </a:rPr>
              <a:t>Adre</a:t>
            </a:r>
            <a:r>
              <a:rPr lang="en-US" sz="2800" dirty="0">
                <a:solidFill>
                  <a:srgbClr val="FFFF00"/>
                </a:solidFill>
                <a:latin typeface="Times New Roman" panose="02020603050405020304" pitchFamily="18" charset="0"/>
                <a:cs typeface="Times New Roman" panose="02020603050405020304" pitchFamily="18" charset="0"/>
              </a:rPr>
              <a:t>, Chad July 2023</a:t>
            </a:r>
          </a:p>
        </p:txBody>
      </p:sp>
      <p:sp>
        <p:nvSpPr>
          <p:cNvPr id="3" name="Content Placeholder 2">
            <a:extLst>
              <a:ext uri="{FF2B5EF4-FFF2-40B4-BE49-F238E27FC236}">
                <a16:creationId xmlns:a16="http://schemas.microsoft.com/office/drawing/2014/main" id="{8F940AE6-B2C1-46B6-87EC-87B41EAEABCB}"/>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303B657E-74C3-4D08-96CD-DA62E9EF4AD8}"/>
              </a:ext>
            </a:extLst>
          </p:cNvPr>
          <p:cNvPicPr>
            <a:picLocks noChangeAspect="1"/>
          </p:cNvPicPr>
          <p:nvPr/>
        </p:nvPicPr>
        <p:blipFill>
          <a:blip r:embed="rId2"/>
          <a:stretch>
            <a:fillRect/>
          </a:stretch>
        </p:blipFill>
        <p:spPr>
          <a:xfrm>
            <a:off x="713509" y="838200"/>
            <a:ext cx="7848600" cy="5898152"/>
          </a:xfrm>
          <a:prstGeom prst="rect">
            <a:avLst/>
          </a:prstGeom>
        </p:spPr>
      </p:pic>
    </p:spTree>
    <p:extLst>
      <p:ext uri="{BB962C8B-B14F-4D97-AF65-F5344CB8AC3E}">
        <p14:creationId xmlns:p14="http://schemas.microsoft.com/office/powerpoint/2010/main" val="391096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br>
            <a:r>
              <a:rPr kumimoji="0" 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Horrifying impacts of the war (continued)</a:t>
            </a:r>
            <a:endParaRPr kumimoji="0" lang="en-US" sz="3600" b="1" i="0" u="none" strike="noStrike" kern="0" cap="none" spc="0" normalizeH="0" baseline="0" noProof="0" dirty="0">
              <a:ln>
                <a:noFill/>
              </a:ln>
              <a:solidFill>
                <a:srgbClr val="FFFF00"/>
              </a:solidFill>
              <a:effectLst/>
              <a:uLnTx/>
              <a:uFillTx/>
              <a:latin typeface="+mj-lt"/>
              <a:ea typeface="+mj-ea"/>
              <a:cs typeface="+mj-cs"/>
            </a:endParaRPr>
          </a:p>
        </p:txBody>
      </p:sp>
      <p:sp>
        <p:nvSpPr>
          <p:cNvPr id="3" name="Content Placeholder 2"/>
          <p:cNvSpPr>
            <a:spLocks noGrp="1"/>
          </p:cNvSpPr>
          <p:nvPr>
            <p:ph idx="1"/>
          </p:nvPr>
        </p:nvSpPr>
        <p:spPr>
          <a:xfrm>
            <a:off x="-76200" y="762000"/>
            <a:ext cx="9220200" cy="6096000"/>
          </a:xfrm>
        </p:spPr>
        <p:txBody>
          <a:bodyPr vert="horz" wrap="square" lIns="91440" tIns="45720" rIns="91440" bIns="45720" numCol="1" anchor="t" anchorCtr="0" compatLnSpc="1"/>
          <a:lstStyle/>
          <a:p>
            <a:pPr marL="742950" marR="0" lvl="1" indent="-28575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Destruction </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of infrastructure and </a:t>
            </a: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deliberate</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attacks on civilians.</a:t>
            </a:r>
            <a:endParaRPr kumimoji="0" lang="en-US" sz="2800"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Looting,</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killings, and </a:t>
            </a: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demographic</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displacements in Khartoum.</a:t>
            </a:r>
            <a:endParaRPr kumimoji="0" lang="en-US" sz="2800"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80% of </a:t>
            </a: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hospitals</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 conflict areas </a:t>
            </a: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non-functional.</a:t>
            </a:r>
            <a:endParaRPr kumimoji="0" lang="en-US" sz="2800" b="0"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GB" alt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&gt;</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158 </a:t>
            </a: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major markets</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 the capital were subjected to </a:t>
            </a:r>
            <a:r>
              <a:rPr kumimoji="0" lang="en-GB" alt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aerial bombardment</a:t>
            </a:r>
          </a:p>
          <a:p>
            <a:pPr marL="436880" marR="0" lvl="1" indent="2032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lang="en-US"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Deserted marketplaces </a:t>
            </a:r>
            <a:r>
              <a:rPr lang="en-US"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were destroyed and </a:t>
            </a:r>
            <a:r>
              <a:rPr lang="en-US"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looted.</a:t>
            </a:r>
            <a:endPar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GB" altLang="en-US" sz="2800" b="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Open air markets</a:t>
            </a:r>
            <a:r>
              <a:rPr kumimoji="0" lang="en-GB" altLang="en-US" sz="2800" b="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were established </a:t>
            </a:r>
            <a:r>
              <a:rPr kumimoji="0" lang="en-GB" alt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for looted items</a:t>
            </a:r>
            <a:r>
              <a:rPr kumimoji="0" lang="en-GB" altLang="en-US" sz="2800" b="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outside Khartoum and in Darfur.</a:t>
            </a:r>
          </a:p>
          <a:p>
            <a:pPr marL="742950" marR="0" lvl="1" indent="-28575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Deaths in Khartoum</a:t>
            </a:r>
            <a:r>
              <a:rPr kumimoji="0" lang="en-US" sz="2800" b="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attributed to </a:t>
            </a: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starvation </a:t>
            </a:r>
            <a:r>
              <a:rPr kumimoji="0" lang="en-US" sz="2800" b="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have been reported.</a:t>
            </a:r>
          </a:p>
          <a:p>
            <a:pPr marL="742950" marR="0" lvl="1" indent="-28575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Calls for safe aid delivery </a:t>
            </a:r>
            <a:r>
              <a:rPr kumimoji="0" lang="en-US" sz="28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and humanitarian access are </a:t>
            </a:r>
            <a:r>
              <a:rPr kumimoji="0" lang="en-US" sz="28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unanswered.</a:t>
            </a:r>
            <a:endParaRPr kumimoji="0" lang="en-US" sz="2800" b="0"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90000"/>
              </a:lnSpc>
              <a:spcBef>
                <a:spcPct val="20000"/>
              </a:spcBef>
              <a:spcAft>
                <a:spcPct val="0"/>
              </a:spcAft>
              <a:buClr>
                <a:schemeClr val="hlink"/>
              </a:buClr>
              <a:buSzTx/>
              <a:buFontTx/>
              <a:buChar char="•"/>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14340"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19</a:t>
            </a:fld>
            <a:endParaRPr lang="en-US" altLang="en-US" sz="1400" dirty="0"/>
          </a:p>
        </p:txBody>
      </p:sp>
      <p:sp>
        <p:nvSpPr>
          <p:cNvPr id="4" name="Flowchart: Connector 3"/>
          <p:cNvSpPr/>
          <p:nvPr/>
        </p:nvSpPr>
        <p:spPr>
          <a:xfrm>
            <a:off x="76200" y="152400"/>
            <a:ext cx="381000" cy="461645"/>
          </a:xfrm>
          <a:prstGeom prst="flowChartConnector">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r" defTabSz="914400" rtl="0" eaLnBrk="1" fontAlgn="base" latinLnBrk="0" hangingPunct="1">
              <a:lnSpc>
                <a:spcPct val="100000"/>
              </a:lnSpc>
              <a:spcBef>
                <a:spcPct val="0"/>
              </a:spcBef>
              <a:spcAft>
                <a:spcPct val="0"/>
              </a:spcAft>
              <a:buClrTx/>
              <a:buSzTx/>
              <a:buFontTx/>
              <a:buNone/>
            </a:pPr>
            <a:r>
              <a:rPr kumimoji="0" lang="en-GB" altLang="ar-SA" sz="1800" b="0" i="0" u="none" strike="noStrike" cap="none" normalizeH="0" baseline="0">
                <a:ln>
                  <a:noFill/>
                </a:ln>
                <a:solidFill>
                  <a:schemeClr val="accent6">
                    <a:lumMod val="40000"/>
                    <a:lumOff val="60000"/>
                  </a:schemeClr>
                </a:solidFill>
                <a:effectLst/>
                <a:latin typeface="Arial Black" panose="020B0A04020102020204" pitchFamily="34" charset="0"/>
                <a:cs typeface="Arial" panose="020B0604020202020204" pitchFamily="34" charset="0"/>
              </a:rPr>
              <a:t>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6200" y="-914400"/>
            <a:ext cx="9220200" cy="2667000"/>
          </a:xfrm>
        </p:spPr>
        <p:txBody>
          <a:bodyPr vert="horz" wrap="square" lIns="91440" tIns="45720" rIns="91440" bIns="45720" anchor="ctr" anchorCtr="0"/>
          <a:lstStyle/>
          <a:p>
            <a:pPr marL="342900" indent="-342900" algn="ctr" latinLnBrk="0">
              <a:lnSpc>
                <a:spcPct val="100000"/>
              </a:lnSpc>
              <a:buAutoNum type="arabicPeriod"/>
            </a:pPr>
            <a:br>
              <a:rPr lang="en-GB" altLang="en-US" sz="1800" dirty="0">
                <a:solidFill>
                  <a:srgbClr val="FFFF00"/>
                </a:solidFill>
                <a:latin typeface="Times New Roman" panose="02020603050405020304" pitchFamily="18" charset="0"/>
                <a:cs typeface="Times New Roman" panose="02020603050405020304" pitchFamily="18" charset="0"/>
              </a:rPr>
            </a:br>
            <a:br>
              <a:rPr lang="en-GB" altLang="en-US" sz="1800" dirty="0">
                <a:solidFill>
                  <a:srgbClr val="FFFF00"/>
                </a:solidFill>
                <a:latin typeface="Times New Roman" panose="02020603050405020304" pitchFamily="18" charset="0"/>
                <a:cs typeface="Times New Roman" panose="02020603050405020304" pitchFamily="18" charset="0"/>
              </a:rPr>
            </a:br>
            <a:r>
              <a:rPr lang="en-GB" altLang="en-US" sz="2400" dirty="0">
                <a:solidFill>
                  <a:srgbClr val="FFFF00"/>
                </a:solidFill>
                <a:latin typeface="Times New Roman" panose="02020603050405020304" pitchFamily="18" charset="0"/>
                <a:cs typeface="Times New Roman" panose="02020603050405020304" pitchFamily="18" charset="0"/>
              </a:rPr>
              <a:t>Sudan is in north-east Africa;one of the largest countries on the continent</a:t>
            </a:r>
            <a:br>
              <a:rPr lang="en-GB" altLang="en-US" sz="2400" dirty="0">
                <a:solidFill>
                  <a:srgbClr val="FFFF00"/>
                </a:solidFill>
                <a:latin typeface="Times New Roman" panose="02020603050405020304" pitchFamily="18" charset="0"/>
                <a:cs typeface="Times New Roman" panose="02020603050405020304" pitchFamily="18" charset="0"/>
              </a:rPr>
            </a:br>
            <a:r>
              <a:rPr lang="en-GB" altLang="en-US" sz="2400" dirty="0">
                <a:solidFill>
                  <a:srgbClr val="FFFF00"/>
                </a:solidFill>
                <a:latin typeface="Times New Roman" panose="02020603050405020304" pitchFamily="18" charset="0"/>
                <a:cs typeface="Times New Roman" panose="02020603050405020304" pitchFamily="18" charset="0"/>
                <a:sym typeface="+mn-ea"/>
              </a:rPr>
              <a:t>Sudan  7 neighbours pay a price as refugees pour into their countries</a:t>
            </a:r>
            <a:endParaRPr lang="en-GB" altLang="en-US" sz="2400" dirty="0">
              <a:solidFill>
                <a:srgbClr val="FFFF00"/>
              </a:solidFill>
              <a:latin typeface="Times New Roman" panose="02020603050405020304" pitchFamily="18" charset="0"/>
              <a:cs typeface="Times New Roman" panose="02020603050405020304" pitchFamily="18" charset="0"/>
            </a:endParaRPr>
          </a:p>
        </p:txBody>
      </p:sp>
      <p:pic>
        <p:nvPicPr>
          <p:cNvPr id="6148" name="Content Placeholder 12"/>
          <p:cNvPicPr>
            <a:picLocks noGrp="1" noChangeAspect="1"/>
          </p:cNvPicPr>
          <p:nvPr>
            <p:ph idx="1"/>
          </p:nvPr>
        </p:nvPicPr>
        <p:blipFill>
          <a:blip r:embed="rId2"/>
          <a:srcRect/>
          <a:stretch>
            <a:fillRect/>
          </a:stretch>
        </p:blipFill>
        <p:spPr>
          <a:xfrm>
            <a:off x="1295400" y="1371600"/>
            <a:ext cx="5873750" cy="5643880"/>
          </a:xfrm>
        </p:spPr>
      </p:pic>
      <p:sp>
        <p:nvSpPr>
          <p:cNvPr id="6147"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2</a:t>
            </a:fld>
            <a:endParaRPr lang="en-US" altLang="en-US" sz="1400" dirty="0"/>
          </a:p>
        </p:txBody>
      </p:sp>
      <p:sp>
        <p:nvSpPr>
          <p:cNvPr id="6149" name="AutoShape 7" descr="States of Sudan - Wikipedia"/>
          <p:cNvSpPr>
            <a:spLocks noChangeAspect="1"/>
          </p:cNvSpPr>
          <p:nvPr/>
        </p:nvSpPr>
        <p:spPr>
          <a:xfrm>
            <a:off x="4419600" y="3276600"/>
            <a:ext cx="304800" cy="304800"/>
          </a:xfrm>
          <a:prstGeom prst="rect">
            <a:avLst/>
          </a:prstGeom>
          <a:noFill/>
          <a:ln w="9525">
            <a:noFill/>
          </a:ln>
        </p:spPr>
        <p:txBody>
          <a:bodyPr/>
          <a:lstStyle/>
          <a:p>
            <a:endParaRPr lang="en-US" altLang="x-none" dirty="0">
              <a:latin typeface="Arial Black" panose="020B0A040201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301625"/>
            <a:ext cx="9067800" cy="765175"/>
          </a:xfrm>
        </p:spPr>
        <p:txBody>
          <a:bodyPr vert="horz" wrap="square" lIns="91440" tIns="45720" rIns="91440" bIns="45720" anchor="ctr" anchorCtr="0"/>
          <a:lstStyle/>
          <a:p>
            <a:pPr algn="ctr"/>
            <a:r>
              <a:rPr lang="en-GB" altLang="en-US" sz="4000" b="1" dirty="0">
                <a:solidFill>
                  <a:srgbClr val="FFFF00"/>
                </a:solidFill>
                <a:latin typeface="Times New Roman" panose="02020603050405020304" pitchFamily="18" charset="0"/>
                <a:cs typeface="Times New Roman" panose="02020603050405020304" pitchFamily="18" charset="0"/>
              </a:rPr>
              <a:t>Pillage and looting</a:t>
            </a:r>
            <a:endParaRPr lang="en-US" altLang="en-US" sz="4000" b="1" dirty="0">
              <a:solidFill>
                <a:srgbClr val="FFFF00"/>
              </a:solidFill>
              <a:latin typeface="Times New Roman" panose="02020603050405020304" pitchFamily="18" charset="0"/>
              <a:ea typeface="Times New Roman" panose="02020603050405020304" pitchFamily="18" charset="0"/>
            </a:endParaRPr>
          </a:p>
        </p:txBody>
      </p:sp>
      <p:sp>
        <p:nvSpPr>
          <p:cNvPr id="26627" name="Content Placeholder 2"/>
          <p:cNvSpPr>
            <a:spLocks noGrp="1"/>
          </p:cNvSpPr>
          <p:nvPr>
            <p:ph idx="1"/>
          </p:nvPr>
        </p:nvSpPr>
        <p:spPr>
          <a:xfrm>
            <a:off x="0" y="1066800"/>
            <a:ext cx="9067800" cy="5856288"/>
          </a:xfrm>
        </p:spPr>
        <p:txBody>
          <a:bodyPr vert="horz" wrap="square" lIns="91440" tIns="45720" rIns="91440" bIns="45720" anchor="t" anchorCtr="0"/>
          <a:lstStyle/>
          <a:p>
            <a:r>
              <a:rPr lang="en-US" altLang="en-US" sz="3400" dirty="0">
                <a:latin typeface="Times New Roman" panose="02020603050405020304" pitchFamily="18" charset="0"/>
                <a:cs typeface="Times New Roman" panose="02020603050405020304" pitchFamily="18" charset="0"/>
              </a:rPr>
              <a:t>In January 2024, the Sudanese Observatory for Human Rights reported that since the war began in April 2023, the RSF forces and criminals have plundered </a:t>
            </a:r>
            <a:r>
              <a:rPr lang="en-US" altLang="en-US" sz="3400" b="1" dirty="0">
                <a:solidFill>
                  <a:srgbClr val="FFFF00"/>
                </a:solidFill>
                <a:latin typeface="Times New Roman" panose="02020603050405020304" pitchFamily="18" charset="0"/>
                <a:cs typeface="Times New Roman" panose="02020603050405020304" pitchFamily="18" charset="0"/>
              </a:rPr>
              <a:t>more than a million residences </a:t>
            </a:r>
            <a:r>
              <a:rPr lang="en-US" altLang="en-US" sz="3400" dirty="0">
                <a:latin typeface="Times New Roman" panose="02020603050405020304" pitchFamily="18" charset="0"/>
                <a:cs typeface="Times New Roman" panose="02020603050405020304" pitchFamily="18" charset="0"/>
              </a:rPr>
              <a:t>in Khartoum, the capital city. </a:t>
            </a:r>
          </a:p>
          <a:p>
            <a:pPr algn="just"/>
            <a:r>
              <a:rPr lang="en-US" altLang="en-US" sz="3400" dirty="0">
                <a:latin typeface="Times New Roman" panose="02020603050405020304" pitchFamily="18" charset="0"/>
                <a:cs typeface="Times New Roman" panose="02020603050405020304" pitchFamily="18" charset="0"/>
              </a:rPr>
              <a:t>This amounts to </a:t>
            </a:r>
            <a:r>
              <a:rPr lang="en-US" altLang="en-US" sz="3400" b="1" dirty="0">
                <a:solidFill>
                  <a:srgbClr val="FFFF00"/>
                </a:solidFill>
                <a:latin typeface="Times New Roman" panose="02020603050405020304" pitchFamily="18" charset="0"/>
                <a:cs typeface="Times New Roman" panose="02020603050405020304" pitchFamily="18" charset="0"/>
              </a:rPr>
              <a:t>more than half of all </a:t>
            </a:r>
            <a:r>
              <a:rPr lang="en-US" altLang="en-US" sz="3400" dirty="0">
                <a:latin typeface="Times New Roman" panose="02020603050405020304" pitchFamily="18" charset="0"/>
                <a:cs typeface="Times New Roman" panose="02020603050405020304" pitchFamily="18" charset="0"/>
              </a:rPr>
              <a:t>households in the State. </a:t>
            </a:r>
          </a:p>
          <a:p>
            <a:r>
              <a:rPr lang="en-US" altLang="en-US" sz="3400" dirty="0">
                <a:latin typeface="Times New Roman" panose="02020603050405020304" pitchFamily="18" charset="0"/>
                <a:cs typeface="Times New Roman" panose="02020603050405020304" pitchFamily="18" charset="0"/>
              </a:rPr>
              <a:t>Such widespread pillaging and looting on this magnitude has not been witnessed globally </a:t>
            </a:r>
            <a:r>
              <a:rPr lang="en-US" altLang="en-US" sz="3400" b="1" dirty="0">
                <a:solidFill>
                  <a:srgbClr val="FFFF00"/>
                </a:solidFill>
                <a:latin typeface="Times New Roman" panose="02020603050405020304" pitchFamily="18" charset="0"/>
                <a:cs typeface="Times New Roman" panose="02020603050405020304" pitchFamily="18" charset="0"/>
              </a:rPr>
              <a:t>in over a century.</a:t>
            </a:r>
            <a:endParaRPr lang="en-US" altLang="en-US" sz="3400" b="1" dirty="0">
              <a:solidFill>
                <a:srgbClr val="FFFF00"/>
              </a:solidFill>
              <a:latin typeface="Times New Roman" panose="02020603050405020304" pitchFamily="18" charset="0"/>
              <a:ea typeface="Times New Roman" panose="02020603050405020304" pitchFamily="18" charset="0"/>
            </a:endParaRPr>
          </a:p>
        </p:txBody>
      </p:sp>
      <p:sp>
        <p:nvSpPr>
          <p:cNvPr id="26628"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20</a:t>
            </a:fld>
            <a:endParaRPr lang="en-US" alt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a:solidFill>
                  <a:srgbClr val="FFFF00"/>
                </a:solidFill>
                <a:latin typeface="Times New Roman" panose="02020603050405020304" pitchFamily="18" charset="0"/>
                <a:cs typeface="Times New Roman" panose="02020603050405020304" pitchFamily="18" charset="0"/>
              </a:rPr>
              <a:t>Photos</a:t>
            </a:r>
          </a:p>
        </p:txBody>
      </p:sp>
      <p:sp>
        <p:nvSpPr>
          <p:cNvPr id="3" name="Content Placeholder 2"/>
          <p:cNvSpPr>
            <a:spLocks noGrp="1"/>
          </p:cNvSpPr>
          <p:nvPr>
            <p:ph idx="1"/>
          </p:nvPr>
        </p:nvSpPr>
        <p:spPr>
          <a:xfrm>
            <a:off x="120650" y="1981200"/>
            <a:ext cx="8827135" cy="4114800"/>
          </a:xfrm>
        </p:spPr>
        <p:txBody>
          <a:bodyPr/>
          <a:lstStyle/>
          <a:p>
            <a:pPr marL="0" indent="0" algn="ctr">
              <a:buNone/>
            </a:pPr>
            <a:endParaRPr lang="en-GB" altLang="en-US" sz="4400">
              <a:latin typeface="Times New Roman" panose="02020603050405020304" pitchFamily="18" charset="0"/>
              <a:cs typeface="Times New Roman" panose="02020603050405020304" pitchFamily="18" charset="0"/>
            </a:endParaRPr>
          </a:p>
          <a:p>
            <a:pPr marL="0" indent="0" algn="ctr">
              <a:buNone/>
            </a:pPr>
            <a:r>
              <a:rPr lang="en-GB" altLang="en-US" sz="4400">
                <a:solidFill>
                  <a:srgbClr val="FFFF00"/>
                </a:solidFill>
                <a:latin typeface="Times New Roman" panose="02020603050405020304" pitchFamily="18" charset="0"/>
                <a:cs typeface="Times New Roman" panose="02020603050405020304" pitchFamily="18" charset="0"/>
              </a:rPr>
              <a:t>Mass looting of shops and markets</a:t>
            </a:r>
            <a:endParaRPr lang="en-GB" altLang="en-US">
              <a:solidFill>
                <a:srgbClr val="FFFF00"/>
              </a:solidFill>
            </a:endParaRPr>
          </a:p>
          <a:p>
            <a:pPr marL="0" indent="0" algn="ctr">
              <a:buNone/>
            </a:pPr>
            <a:r>
              <a:rPr lang="en-GB" altLang="en-US" sz="2800">
                <a:latin typeface="Times New Roman" panose="02020603050405020304" pitchFamily="18" charset="0"/>
                <a:cs typeface="Times New Roman" panose="02020603050405020304" pitchFamily="18" charset="0"/>
              </a:rPr>
              <a:t>(Khartoum tri-city capital markets)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7150" y="69850"/>
            <a:ext cx="8931910" cy="1111250"/>
          </a:xfrm>
        </p:spPr>
        <p:txBody>
          <a:bodyPr vert="horz" wrap="square" lIns="91440" tIns="45720" rIns="91440" bIns="45720" anchor="ctr" anchorCtr="0"/>
          <a:lstStyle/>
          <a:p>
            <a:pPr algn="ctr"/>
            <a:r>
              <a:rPr lang="en-US" altLang="en-US" sz="3200" b="1" dirty="0">
                <a:solidFill>
                  <a:srgbClr val="FFFF00"/>
                </a:solidFill>
                <a:latin typeface="Times New Roman" panose="02020603050405020304" pitchFamily="18" charset="0"/>
                <a:cs typeface="Times New Roman" panose="02020603050405020304" pitchFamily="18" charset="0"/>
              </a:rPr>
              <a:t>The </a:t>
            </a:r>
            <a:r>
              <a:rPr lang="en-GB" altLang="en-US" sz="3200" b="1" dirty="0">
                <a:solidFill>
                  <a:srgbClr val="FFFF00"/>
                </a:solidFill>
                <a:latin typeface="Times New Roman" panose="02020603050405020304" pitchFamily="18" charset="0"/>
                <a:cs typeface="Times New Roman" panose="02020603050405020304" pitchFamily="18" charset="0"/>
              </a:rPr>
              <a:t>unprecedented </a:t>
            </a:r>
            <a:r>
              <a:rPr lang="en-US" altLang="en-US" sz="3200" b="1" dirty="0">
                <a:solidFill>
                  <a:srgbClr val="FFFF00"/>
                </a:solidFill>
                <a:latin typeface="Times New Roman" panose="02020603050405020304" pitchFamily="18" charset="0"/>
                <a:cs typeface="Times New Roman" panose="02020603050405020304" pitchFamily="18" charset="0"/>
              </a:rPr>
              <a:t>mass looting of Khartoum’s shops and markets</a:t>
            </a:r>
            <a:r>
              <a:rPr lang="en-GB" altLang="en-US" sz="3200" b="1" dirty="0">
                <a:solidFill>
                  <a:srgbClr val="FFFF00"/>
                </a:solidFill>
                <a:latin typeface="Times New Roman" panose="02020603050405020304" pitchFamily="18" charset="0"/>
                <a:cs typeface="Times New Roman" panose="02020603050405020304" pitchFamily="18" charset="0"/>
              </a:rPr>
              <a:t>.. </a:t>
            </a:r>
            <a:r>
              <a:rPr lang="en-GB" altLang="en-US" sz="3200" b="1">
                <a:solidFill>
                  <a:srgbClr val="FFFF00"/>
                </a:solidFill>
                <a:latin typeface="Times New Roman" panose="02020603050405020304" pitchFamily="18" charset="0"/>
                <a:cs typeface="Times New Roman" panose="02020603050405020304" pitchFamily="18" charset="0"/>
                <a:sym typeface="+mn-ea"/>
              </a:rPr>
              <a:t>Shattered facades</a:t>
            </a:r>
            <a:endParaRPr lang="en-GB" altLang="en-US" sz="3200" b="1" dirty="0">
              <a:solidFill>
                <a:srgbClr val="FFFF00"/>
              </a:solidFill>
              <a:latin typeface="Times New Roman" panose="02020603050405020304" pitchFamily="18" charset="0"/>
              <a:cs typeface="Times New Roman" panose="02020603050405020304" pitchFamily="18" charset="0"/>
              <a:sym typeface="+mn-ea"/>
            </a:endParaRPr>
          </a:p>
        </p:txBody>
      </p:sp>
      <p:pic>
        <p:nvPicPr>
          <p:cNvPr id="27652" name="Picture 2"/>
          <p:cNvPicPr>
            <a:picLocks noGrp="1" noChangeAspect="1"/>
          </p:cNvPicPr>
          <p:nvPr>
            <p:ph idx="1"/>
          </p:nvPr>
        </p:nvPicPr>
        <p:blipFill>
          <a:blip r:embed="rId3"/>
          <a:srcRect/>
          <a:stretch>
            <a:fillRect/>
          </a:stretch>
        </p:blipFill>
        <p:spPr>
          <a:xfrm>
            <a:off x="301625" y="1178560"/>
            <a:ext cx="8582025" cy="5546090"/>
          </a:xfrm>
        </p:spPr>
      </p:pic>
      <p:sp>
        <p:nvSpPr>
          <p:cNvPr id="27651"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22</a:t>
            </a:fld>
            <a:endParaRPr lang="en-US" alt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301625"/>
            <a:ext cx="9144000" cy="1462088"/>
          </a:xfrm>
        </p:spPr>
        <p:txBody>
          <a:bodyPr vert="horz" wrap="square" lIns="91440" tIns="45720" rIns="91440" bIns="45720" anchor="ctr" anchorCtr="0"/>
          <a:lstStyle/>
          <a:p>
            <a:pPr algn="ctr"/>
            <a:r>
              <a:rPr lang="en-US" altLang="en-US" sz="3600" b="1" dirty="0">
                <a:solidFill>
                  <a:srgbClr val="FFFF00"/>
                </a:solidFill>
                <a:latin typeface="Times New Roman" panose="02020603050405020304" pitchFamily="18" charset="0"/>
                <a:cs typeface="Times New Roman" panose="02020603050405020304" pitchFamily="18" charset="0"/>
              </a:rPr>
              <a:t>The mass looting of Khartoum’s shops and markets: High Street</a:t>
            </a:r>
            <a:r>
              <a:rPr lang="en-GB" altLang="en-US" sz="3600" b="1" dirty="0">
                <a:solidFill>
                  <a:srgbClr val="FFFF00"/>
                </a:solidFill>
                <a:latin typeface="Times New Roman" panose="02020603050405020304" pitchFamily="18" charset="0"/>
                <a:cs typeface="Times New Roman" panose="02020603050405020304" pitchFamily="18" charset="0"/>
              </a:rPr>
              <a:t>..</a:t>
            </a:r>
            <a:r>
              <a:rPr lang="en-GB" altLang="en-US" sz="3600" b="1">
                <a:solidFill>
                  <a:srgbClr val="FFFF00"/>
                </a:solidFill>
                <a:latin typeface="Times New Roman" panose="02020603050405020304" pitchFamily="18" charset="0"/>
                <a:cs typeface="Times New Roman" panose="02020603050405020304" pitchFamily="18" charset="0"/>
                <a:sym typeface="+mn-ea"/>
              </a:rPr>
              <a:t>Shattered facades</a:t>
            </a:r>
            <a:endParaRPr lang="en-GB" altLang="en-US" sz="3600" b="1" dirty="0">
              <a:solidFill>
                <a:srgbClr val="FFFF00"/>
              </a:solidFill>
              <a:latin typeface="Times New Roman" panose="02020603050405020304" pitchFamily="18" charset="0"/>
              <a:cs typeface="Times New Roman" panose="02020603050405020304" pitchFamily="18" charset="0"/>
              <a:sym typeface="+mn-ea"/>
            </a:endParaRPr>
          </a:p>
        </p:txBody>
      </p:sp>
      <p:pic>
        <p:nvPicPr>
          <p:cNvPr id="28676" name="Picture 2" descr="The mass looting of Khartoum's shops and markets - Ayin network - شبكة عاين"/>
          <p:cNvPicPr>
            <a:picLocks noGrp="1" noChangeAspect="1"/>
          </p:cNvPicPr>
          <p:nvPr>
            <p:ph idx="1"/>
          </p:nvPr>
        </p:nvPicPr>
        <p:blipFill>
          <a:blip r:embed="rId2"/>
          <a:stretch>
            <a:fillRect/>
          </a:stretch>
        </p:blipFill>
        <p:spPr>
          <a:xfrm>
            <a:off x="1143000" y="1996281"/>
            <a:ext cx="6858000" cy="4010025"/>
          </a:xfrm>
        </p:spPr>
      </p:pic>
      <p:sp>
        <p:nvSpPr>
          <p:cNvPr id="28675"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23</a:t>
            </a:fld>
            <a:endParaRPr lang="en-US" altLang="en-US"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0"/>
            <a:ext cx="7772400" cy="1158875"/>
          </a:xfrm>
        </p:spPr>
        <p:txBody>
          <a:bodyPr vert="horz" wrap="square" lIns="91440" tIns="45720" rIns="91440" bIns="45720" anchor="ctr" anchorCtr="0">
            <a:normAutofit fontScale="90000"/>
          </a:bodyPr>
          <a:lstStyle/>
          <a:p>
            <a:pPr algn="ctr"/>
            <a:r>
              <a:rPr lang="en-US" altLang="en-US" b="1" dirty="0">
                <a:solidFill>
                  <a:srgbClr val="FFFF00"/>
                </a:solidFill>
                <a:latin typeface="Times New Roman" panose="02020603050405020304" pitchFamily="18" charset="0"/>
                <a:cs typeface="Times New Roman" panose="02020603050405020304" pitchFamily="18" charset="0"/>
              </a:rPr>
              <a:t>The mass looting of  shops and </a:t>
            </a:r>
            <a:r>
              <a:rPr lang="en-GB" altLang="en-US" b="1" dirty="0">
                <a:solidFill>
                  <a:srgbClr val="FFFF00"/>
                </a:solidFill>
                <a:latin typeface="Times New Roman" panose="02020603050405020304" pitchFamily="18" charset="0"/>
                <a:cs typeface="Times New Roman" panose="02020603050405020304" pitchFamily="18" charset="0"/>
              </a:rPr>
              <a:t>old </a:t>
            </a:r>
            <a:r>
              <a:rPr lang="en-US" altLang="en-US" b="1" dirty="0">
                <a:solidFill>
                  <a:srgbClr val="FFFF00"/>
                </a:solidFill>
                <a:latin typeface="Times New Roman" panose="02020603050405020304" pitchFamily="18" charset="0"/>
                <a:cs typeface="Times New Roman" panose="02020603050405020304" pitchFamily="18" charset="0"/>
              </a:rPr>
              <a:t>markets</a:t>
            </a:r>
            <a:r>
              <a:rPr lang="en-GB" altLang="en-US" b="1" dirty="0">
                <a:solidFill>
                  <a:srgbClr val="FFFF00"/>
                </a:solidFill>
                <a:latin typeface="Times New Roman" panose="02020603050405020304" pitchFamily="18" charset="0"/>
                <a:cs typeface="Times New Roman" panose="02020603050405020304" pitchFamily="18" charset="0"/>
              </a:rPr>
              <a:t> in Khartoum State</a:t>
            </a:r>
          </a:p>
        </p:txBody>
      </p:sp>
      <p:sp>
        <p:nvSpPr>
          <p:cNvPr id="29699" name="Content Placeholder 2"/>
          <p:cNvSpPr>
            <a:spLocks noGrp="1"/>
          </p:cNvSpPr>
          <p:nvPr>
            <p:ph idx="1"/>
          </p:nvPr>
        </p:nvSpPr>
        <p:spPr/>
        <p:txBody>
          <a:bodyPr vert="horz" wrap="square" lIns="91440" tIns="45720" rIns="91440" bIns="45720" anchor="t" anchorCtr="0"/>
          <a:lstStyle/>
          <a:p>
            <a:endParaRPr lang="en-US" altLang="en-US" dirty="0"/>
          </a:p>
        </p:txBody>
      </p:sp>
      <p:sp>
        <p:nvSpPr>
          <p:cNvPr id="29700"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24</a:t>
            </a:fld>
            <a:endParaRPr lang="en-US" altLang="en-US" sz="1400" dirty="0"/>
          </a:p>
        </p:txBody>
      </p:sp>
      <p:pic>
        <p:nvPicPr>
          <p:cNvPr id="29701" name="Picture 2"/>
          <p:cNvPicPr>
            <a:picLocks noChangeAspect="1"/>
          </p:cNvPicPr>
          <p:nvPr/>
        </p:nvPicPr>
        <p:blipFill>
          <a:blip r:embed="rId2"/>
          <a:stretch>
            <a:fillRect/>
          </a:stretch>
        </p:blipFill>
        <p:spPr>
          <a:xfrm>
            <a:off x="838200" y="1238250"/>
            <a:ext cx="7467600" cy="560070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 y="0"/>
            <a:ext cx="8908415" cy="1006475"/>
          </a:xfrm>
        </p:spPr>
        <p:txBody>
          <a:bodyPr>
            <a:normAutofit fontScale="90000"/>
          </a:bodyPr>
          <a:lstStyle/>
          <a:p>
            <a:pPr algn="ctr"/>
            <a:r>
              <a:rPr lang="en-GB" altLang="en-US" sz="3600" b="1">
                <a:solidFill>
                  <a:srgbClr val="FFFF00"/>
                </a:solidFill>
                <a:latin typeface="Times New Roman" panose="02020603050405020304" pitchFamily="18" charset="0"/>
                <a:cs typeface="Times New Roman" panose="02020603050405020304" pitchFamily="18" charset="0"/>
              </a:rPr>
              <a:t>Shattered facades and broken locks... looted Khartoum market</a:t>
            </a:r>
          </a:p>
        </p:txBody>
      </p:sp>
      <p:pic>
        <p:nvPicPr>
          <p:cNvPr id="4" name="Content Placeholder 3"/>
          <p:cNvPicPr>
            <a:picLocks noGrp="1" noChangeAspect="1"/>
          </p:cNvPicPr>
          <p:nvPr>
            <p:ph idx="1"/>
          </p:nvPr>
        </p:nvPicPr>
        <p:blipFill>
          <a:blip r:embed="rId2"/>
          <a:stretch>
            <a:fillRect/>
          </a:stretch>
        </p:blipFill>
        <p:spPr>
          <a:xfrm>
            <a:off x="744855" y="1005840"/>
            <a:ext cx="6737985" cy="57226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a:solidFill>
                  <a:srgbClr val="FFFF00"/>
                </a:solidFill>
                <a:latin typeface="Times New Roman" panose="02020603050405020304" pitchFamily="18" charset="0"/>
                <a:cs typeface="Times New Roman" panose="02020603050405020304" pitchFamily="18" charset="0"/>
                <a:sym typeface="+mn-ea"/>
              </a:rPr>
              <a:t>Photos</a:t>
            </a:r>
            <a:endParaRPr lang="en-GB" altLang="en-US"/>
          </a:p>
        </p:txBody>
      </p:sp>
      <p:sp>
        <p:nvSpPr>
          <p:cNvPr id="3" name="Content Placeholder 2"/>
          <p:cNvSpPr>
            <a:spLocks noGrp="1"/>
          </p:cNvSpPr>
          <p:nvPr>
            <p:ph idx="1"/>
          </p:nvPr>
        </p:nvSpPr>
        <p:spPr>
          <a:xfrm>
            <a:off x="137160" y="1981200"/>
            <a:ext cx="8856980" cy="4114800"/>
          </a:xfrm>
        </p:spPr>
        <p:txBody>
          <a:bodyPr/>
          <a:lstStyle/>
          <a:p>
            <a:endParaRPr lang="en-GB" altLang="en-US" b="1">
              <a:solidFill>
                <a:srgbClr val="FFFF00"/>
              </a:solidFill>
              <a:latin typeface="Times New Roman" panose="02020603050405020304" pitchFamily="18" charset="0"/>
              <a:cs typeface="Times New Roman" panose="02020603050405020304" pitchFamily="18" charset="0"/>
              <a:sym typeface="+mn-ea"/>
            </a:endParaRPr>
          </a:p>
          <a:p>
            <a:endParaRPr lang="en-GB" altLang="en-US" b="1">
              <a:solidFill>
                <a:srgbClr val="FFFF00"/>
              </a:solidFill>
              <a:latin typeface="Times New Roman" panose="02020603050405020304" pitchFamily="18" charset="0"/>
              <a:cs typeface="Times New Roman" panose="02020603050405020304" pitchFamily="18" charset="0"/>
              <a:sym typeface="+mn-ea"/>
            </a:endParaRPr>
          </a:p>
          <a:p>
            <a:pPr marL="0" indent="0" algn="ctr">
              <a:buNone/>
            </a:pPr>
            <a:r>
              <a:rPr lang="en-GB" altLang="en-US" b="1">
                <a:solidFill>
                  <a:srgbClr val="FFFF00"/>
                </a:solidFill>
                <a:latin typeface="Times New Roman" panose="02020603050405020304" pitchFamily="18" charset="0"/>
                <a:cs typeface="Times New Roman" panose="02020603050405020304" pitchFamily="18" charset="0"/>
                <a:sym typeface="+mn-ea"/>
              </a:rPr>
              <a:t>Open-air  bazaars and markets of stolen items</a:t>
            </a:r>
          </a:p>
          <a:p>
            <a:pPr marL="0" indent="0" algn="ctr">
              <a:buNone/>
            </a:pPr>
            <a:r>
              <a:rPr lang="en-GB" altLang="en-US" sz="2400">
                <a:latin typeface="Times New Roman" panose="02020603050405020304" pitchFamily="18" charset="0"/>
                <a:cs typeface="Times New Roman" panose="02020603050405020304" pitchFamily="18" charset="0"/>
              </a:rPr>
              <a:t>(Along the high way between</a:t>
            </a:r>
          </a:p>
          <a:p>
            <a:pPr marL="0" indent="0" algn="ctr">
              <a:buNone/>
            </a:pPr>
            <a:r>
              <a:rPr lang="en-GB" altLang="en-US" sz="2400">
                <a:latin typeface="Times New Roman" panose="02020603050405020304" pitchFamily="18" charset="0"/>
                <a:cs typeface="Times New Roman" panose="02020603050405020304" pitchFamily="18" charset="0"/>
              </a:rPr>
              <a:t>Khartoum and Wad Madani City)</a:t>
            </a:r>
          </a:p>
          <a:p>
            <a:pPr marL="0" indent="0" algn="ctr">
              <a:buNone/>
            </a:pPr>
            <a:r>
              <a:rPr lang="en-GB" altLang="en-US" sz="2800" b="1">
                <a:solidFill>
                  <a:srgbClr val="FFFF00"/>
                </a:solidFill>
                <a:latin typeface="Times New Roman" panose="02020603050405020304" pitchFamily="18" charset="0"/>
                <a:cs typeface="Times New Roman" panose="02020603050405020304" pitchFamily="18" charset="0"/>
              </a:rPr>
              <a:t>Stolen cars were driven to Darfur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835"/>
            <a:ext cx="9196070" cy="1073150"/>
          </a:xfrm>
        </p:spPr>
        <p:txBody>
          <a:bodyPr/>
          <a:lstStyle/>
          <a:p>
            <a:pPr algn="ctr"/>
            <a:r>
              <a:rPr lang="en-GB" altLang="en-US" sz="2000">
                <a:latin typeface="Times New Roman" panose="02020603050405020304" pitchFamily="18" charset="0"/>
                <a:cs typeface="Times New Roman" panose="02020603050405020304" pitchFamily="18" charset="0"/>
              </a:rPr>
              <a:t>•	</a:t>
            </a:r>
            <a:r>
              <a:rPr lang="en-GB" altLang="en-US" sz="2400" b="1">
                <a:solidFill>
                  <a:srgbClr val="FFFF00"/>
                </a:solidFill>
                <a:latin typeface="Times New Roman" panose="02020603050405020304" pitchFamily="18" charset="0"/>
                <a:cs typeface="Times New Roman" panose="02020603050405020304" pitchFamily="18" charset="0"/>
              </a:rPr>
              <a:t>Open-air  bazaars were established on the main road linking Khartoum to Wad Madani city (180 km) offering looted items </a:t>
            </a:r>
          </a:p>
        </p:txBody>
      </p:sp>
      <p:pic>
        <p:nvPicPr>
          <p:cNvPr id="4" name="Content Placeholder 3"/>
          <p:cNvPicPr>
            <a:picLocks noGrp="1" noChangeAspect="1"/>
          </p:cNvPicPr>
          <p:nvPr>
            <p:ph idx="1"/>
          </p:nvPr>
        </p:nvPicPr>
        <p:blipFill>
          <a:blip r:embed="rId2"/>
          <a:stretch>
            <a:fillRect/>
          </a:stretch>
        </p:blipFill>
        <p:spPr>
          <a:xfrm>
            <a:off x="-128905" y="1217930"/>
            <a:ext cx="9281160" cy="55695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 y="123190"/>
            <a:ext cx="8942705" cy="869950"/>
          </a:xfrm>
        </p:spPr>
        <p:txBody>
          <a:bodyPr>
            <a:normAutofit fontScale="90000"/>
          </a:bodyPr>
          <a:lstStyle/>
          <a:p>
            <a:pPr algn="ctr"/>
            <a:r>
              <a:rPr lang="en-GB" altLang="en-US" sz="3600" b="1">
                <a:solidFill>
                  <a:srgbClr val="FFFF00"/>
                </a:solidFill>
                <a:latin typeface="Times New Roman" panose="02020603050405020304" pitchFamily="18" charset="0"/>
                <a:cs typeface="Times New Roman" panose="02020603050405020304" pitchFamily="18" charset="0"/>
                <a:sym typeface="+mn-ea"/>
              </a:rPr>
              <a:t>Open-air  bazaar exhibiting brand new looted items</a:t>
            </a:r>
            <a:endParaRPr lang="en-GB" altLang="en-US" sz="360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57200" y="1143000"/>
            <a:ext cx="8012430" cy="55060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40" y="301625"/>
            <a:ext cx="8922385" cy="797560"/>
          </a:xfrm>
        </p:spPr>
        <p:txBody>
          <a:bodyPr>
            <a:normAutofit fontScale="90000"/>
          </a:bodyPr>
          <a:lstStyle/>
          <a:p>
            <a:pPr algn="ctr"/>
            <a:r>
              <a:rPr lang="en-GB" altLang="en-US" sz="3600" b="1">
                <a:solidFill>
                  <a:srgbClr val="FFFF00"/>
                </a:solidFill>
                <a:latin typeface="Times New Roman" panose="02020603050405020304" pitchFamily="18" charset="0"/>
                <a:cs typeface="Times New Roman" panose="02020603050405020304" pitchFamily="18" charset="0"/>
                <a:sym typeface="+mn-ea"/>
              </a:rPr>
              <a:t>Open-air  bazaar exhibiting brand new looted items</a:t>
            </a:r>
            <a:endParaRPr lang="en-GB" altLang="en-US" sz="360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671108" y="1825625"/>
            <a:ext cx="5801783" cy="43513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vert="horz" wrap="square" lIns="91440" tIns="45720" rIns="91440" bIns="45720" anchor="ctr" anchorCtr="0"/>
          <a:lstStyle/>
          <a:p>
            <a:pPr>
              <a:buNone/>
            </a:pPr>
            <a:endParaRPr lang="en-US" altLang="x-none" dirty="0"/>
          </a:p>
        </p:txBody>
      </p:sp>
      <p:sp>
        <p:nvSpPr>
          <p:cNvPr id="7173" name="Content Placeholder 8"/>
          <p:cNvSpPr>
            <a:spLocks noGrp="1"/>
          </p:cNvSpPr>
          <p:nvPr>
            <p:ph idx="1"/>
          </p:nvPr>
        </p:nvSpPr>
        <p:spPr/>
        <p:txBody>
          <a:bodyPr vert="horz" wrap="square" lIns="91440" tIns="45720" rIns="91440" bIns="45720" anchor="t" anchorCtr="0"/>
          <a:lstStyle/>
          <a:p>
            <a:endParaRPr lang="en-US" altLang="x-none" dirty="0"/>
          </a:p>
        </p:txBody>
      </p:sp>
      <p:sp>
        <p:nvSpPr>
          <p:cNvPr id="7171" name="Slide Number Placeholder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Black" panose="020B0A040201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Black" panose="020B0A040201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Black" panose="020B0A040201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Black" panose="020B0A040201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Black" panose="020B0A04020102020204" pitchFamily="34" charset="0"/>
                <a:ea typeface="+mn-ea"/>
                <a:cs typeface="+mn-cs"/>
              </a:defRPr>
            </a:lvl5pPr>
          </a:lstStyle>
          <a:p>
            <a:pPr lvl="0" algn="r" eaLnBrk="1" hangingPunct="1">
              <a:buNone/>
            </a:pPr>
            <a:fld id="{9A0DB2DC-4C9A-4742-B13C-FB6460FD3503}" type="slidenum">
              <a:rPr lang="en-US" altLang="en-US" sz="1400" dirty="0"/>
              <a:t>3</a:t>
            </a:fld>
            <a:endParaRPr lang="en-US" altLang="en-US" sz="1400" dirty="0"/>
          </a:p>
        </p:txBody>
      </p:sp>
      <p:sp>
        <p:nvSpPr>
          <p:cNvPr id="7172" name="AutoShape 2" descr="States of Sudan - Wikipedia"/>
          <p:cNvSpPr>
            <a:spLocks noChangeAspect="1"/>
          </p:cNvSpPr>
          <p:nvPr/>
        </p:nvSpPr>
        <p:spPr>
          <a:xfrm>
            <a:off x="4419600" y="3276600"/>
            <a:ext cx="304800" cy="304800"/>
          </a:xfrm>
          <a:prstGeom prst="rect">
            <a:avLst/>
          </a:prstGeom>
          <a:noFill/>
          <a:ln w="9525">
            <a:noFill/>
          </a:ln>
        </p:spPr>
        <p:txBody>
          <a:bodyPr/>
          <a:lstStyle/>
          <a:p>
            <a:endParaRPr lang="en-US" altLang="x-none" dirty="0">
              <a:latin typeface="Arial Black" panose="020B0A04020102020204" pitchFamily="34" charset="0"/>
            </a:endParaRPr>
          </a:p>
        </p:txBody>
      </p:sp>
      <p:pic>
        <p:nvPicPr>
          <p:cNvPr id="7174" name="Picture 12" descr="A color-coded map showing the states of Sudan, with a compass rose in the upper left corner indicating the map's orientation."/>
          <p:cNvPicPr>
            <a:picLocks noChangeAspect="1"/>
          </p:cNvPicPr>
          <p:nvPr/>
        </p:nvPicPr>
        <p:blipFill>
          <a:blip r:embed="rId2"/>
          <a:stretch>
            <a:fillRect/>
          </a:stretch>
        </p:blipFill>
        <p:spPr>
          <a:xfrm>
            <a:off x="914400" y="762000"/>
            <a:ext cx="6359525" cy="4914900"/>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09855"/>
            <a:ext cx="9189085" cy="923290"/>
          </a:xfrm>
        </p:spPr>
        <p:txBody>
          <a:bodyPr/>
          <a:lstStyle/>
          <a:p>
            <a:pPr algn="ctr"/>
            <a:r>
              <a:rPr lang="en-GB" altLang="en-US" sz="3200" b="1">
                <a:solidFill>
                  <a:srgbClr val="FFFF00"/>
                </a:solidFill>
                <a:latin typeface="Times New Roman" panose="02020603050405020304" pitchFamily="18" charset="0"/>
                <a:cs typeface="Times New Roman" panose="02020603050405020304" pitchFamily="18" charset="0"/>
                <a:sym typeface="+mn-ea"/>
              </a:rPr>
              <a:t>Open-air  bazaar exhibiting brand new looted items</a:t>
            </a:r>
            <a:endParaRPr lang="en-GB" altLang="en-US" sz="320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52400" y="609600"/>
            <a:ext cx="3764280" cy="6290310"/>
          </a:xfrm>
          <a:prstGeom prst="rect">
            <a:avLst/>
          </a:prstGeom>
        </p:spPr>
      </p:pic>
      <p:pic>
        <p:nvPicPr>
          <p:cNvPr id="3" name="Content Placeholder 3"/>
          <p:cNvPicPr>
            <a:picLocks noChangeAspect="1"/>
          </p:cNvPicPr>
          <p:nvPr/>
        </p:nvPicPr>
        <p:blipFill>
          <a:blip r:embed="rId3"/>
          <a:stretch>
            <a:fillRect/>
          </a:stretch>
        </p:blipFill>
        <p:spPr>
          <a:xfrm>
            <a:off x="4191000" y="586105"/>
            <a:ext cx="4963795" cy="6313805"/>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67800" cy="9906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GB" alt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6                        </a:t>
            </a:r>
            <a:r>
              <a:rPr kumimoji="0" 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Reasons for Conflict</a:t>
            </a:r>
            <a:endParaRPr kumimoji="0" lang="en-US" sz="3600" b="1" i="0" u="none" strike="noStrike" kern="0" cap="none" spc="0" normalizeH="0" baseline="0" noProof="0" dirty="0">
              <a:ln>
                <a:noFill/>
              </a:ln>
              <a:solidFill>
                <a:srgbClr val="FFFF00"/>
              </a:solidFill>
              <a:effectLst/>
              <a:uLnTx/>
              <a:uFillTx/>
              <a:latin typeface="+mj-lt"/>
              <a:ea typeface="+mj-ea"/>
              <a:cs typeface="+mj-cs"/>
            </a:endParaRPr>
          </a:p>
        </p:txBody>
      </p:sp>
      <p:sp>
        <p:nvSpPr>
          <p:cNvPr id="3" name="Content Placeholder 2"/>
          <p:cNvSpPr>
            <a:spLocks noGrp="1"/>
          </p:cNvSpPr>
          <p:nvPr>
            <p:ph idx="1"/>
          </p:nvPr>
        </p:nvSpPr>
        <p:spPr>
          <a:xfrm>
            <a:off x="0" y="762000"/>
            <a:ext cx="9144000" cy="6096000"/>
          </a:xfrm>
        </p:spPr>
        <p:txBody>
          <a:bodyPr vert="horz" wrap="square" lIns="91440" tIns="45720" rIns="91440" bIns="45720" numCol="1" anchor="t" anchorCtr="0" compatLnSpc="1"/>
          <a:lstStyle/>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GB" altLang="en-US" sz="32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Primariliy </a:t>
            </a:r>
            <a:r>
              <a:rPr kumimoji="0" lang="en-GB" altLang="en-US" sz="32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struggle</a:t>
            </a:r>
            <a:r>
              <a:rPr kumimoji="0" lang="en-GB" altLang="en-US" sz="32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for power backed by foreign entities.</a:t>
            </a: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External agendas </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aimed at destabilizing Sudan.</a:t>
            </a: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Extremist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Islamic group </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controlling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army </a:t>
            </a:r>
            <a:r>
              <a:rPr kumimoji="0" lang="en-US" sz="32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seek to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prolong  the conflict</a:t>
            </a:r>
            <a:r>
              <a:rPr kumimoji="0" lang="en-GB" alt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GB"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This </a:t>
            </a:r>
            <a:r>
              <a:rPr kumimoji="0"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group</a:t>
            </a:r>
            <a:r>
              <a:rPr kumimoji="0" sz="3200" b="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continues to persist </a:t>
            </a:r>
            <a:r>
              <a:rPr kumimoji="0"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 eliminating </a:t>
            </a:r>
            <a:r>
              <a:rPr kumimoji="0" lang="en-GB" sz="3200" b="0" i="0" u="none" strike="noStrike" kern="0" cap="none" spc="0" normalizeH="0" baseline="0" noProof="0" dirty="0">
                <a:ln>
                  <a:noFill/>
                </a:ln>
                <a:solidFill>
                  <a:schemeClr val="tx1">
                    <a:lumMod val="95000"/>
                  </a:schemeClr>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pro-democracy </a:t>
            </a:r>
            <a:r>
              <a:rPr kumimoji="0"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civilian rivals</a:t>
            </a:r>
            <a:r>
              <a:rPr kumimoji="0" sz="3200" b="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and reclaiming </a:t>
            </a:r>
            <a:r>
              <a:rPr kumimoji="0"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lost power.</a:t>
            </a:r>
          </a:p>
        </p:txBody>
      </p:sp>
      <p:sp>
        <p:nvSpPr>
          <p:cNvPr id="17412"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31</a:t>
            </a:fld>
            <a:endParaRPr lang="en-US" altLang="en-US"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GB" alt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7        </a:t>
            </a:r>
            <a:r>
              <a:rPr kumimoji="0" lang="en-US" sz="3600" b="1" i="0" u="none" strike="noStrike" kern="180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Effect of War</a:t>
            </a:r>
            <a:r>
              <a:rPr kumimoji="0" lang="en-GB" altLang="en-US" sz="3600" b="1" i="0" u="none" strike="noStrike" kern="180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 in Khartoum capital</a:t>
            </a:r>
          </a:p>
        </p:txBody>
      </p:sp>
      <p:sp>
        <p:nvSpPr>
          <p:cNvPr id="3" name="Content Placeholder 2"/>
          <p:cNvSpPr>
            <a:spLocks noGrp="1"/>
          </p:cNvSpPr>
          <p:nvPr>
            <p:ph idx="1"/>
          </p:nvPr>
        </p:nvSpPr>
        <p:spPr>
          <a:xfrm>
            <a:off x="0" y="711200"/>
            <a:ext cx="9144000" cy="6299200"/>
          </a:xfrm>
        </p:spPr>
        <p:txBody>
          <a:bodyPr vert="horz" wrap="square" lIns="91440" tIns="45720" rIns="91440" bIns="45720" numCol="1" anchor="t" anchorCtr="0" compatLnSpc="1"/>
          <a:lstStyle/>
          <a:p>
            <a:pPr marL="67310" marR="0" lvl="1" indent="0" algn="ctr" defTabSz="914400" rtl="0" eaLnBrk="0" fontAlgn="base" latinLnBrk="0" hangingPunct="0">
              <a:lnSpc>
                <a:spcPct val="90000"/>
              </a:lnSpc>
              <a:spcBef>
                <a:spcPct val="20000"/>
              </a:spcBef>
              <a:spcAft>
                <a:spcPct val="0"/>
              </a:spcAft>
              <a:buClr>
                <a:srgbClr val="FFFF00"/>
              </a:buClr>
              <a:buSzPct val="125000"/>
              <a:buNone/>
              <a:tabLst>
                <a:tab pos="914400" algn="l"/>
              </a:tabLst>
              <a:defRPr/>
            </a:pPr>
            <a:r>
              <a:rPr kumimoji="0" lang="en-GB" altLang="en-US" sz="3000" b="1"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Food insecurity</a:t>
            </a:r>
            <a:endParaRPr kumimoji="0" lang="en-US" sz="3000" b="1"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57810" marR="0" lvl="1" indent="-190500" algn="l" defTabSz="914400" rtl="0" eaLnBrk="0" fontAlgn="base" latinLnBrk="0" hangingPunct="0">
              <a:lnSpc>
                <a:spcPct val="80000"/>
              </a:lnSpc>
              <a:spcBef>
                <a:spcPct val="20000"/>
              </a:spcBef>
              <a:spcAft>
                <a:spcPct val="0"/>
              </a:spcAft>
              <a:buClr>
                <a:srgbClr val="FFFF00"/>
              </a:buClr>
              <a:buSzPct val="125000"/>
              <a:tabLst>
                <a:tab pos="914400" algn="l"/>
              </a:tabLst>
              <a:defRPr/>
            </a:pPr>
            <a:r>
              <a:rPr kumimoji="0" lang="en-US" sz="2900" b="0" i="0" u="sng"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Famine crises </a:t>
            </a:r>
            <a:r>
              <a:rPr kumimoji="0" lang="en-GB" altLang="en-US" sz="2900" b="0" i="0" u="sng"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900" b="0" i="0"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Sudanes</a:t>
            </a:r>
            <a:r>
              <a:rPr kumimoji="0" lang="en-US" sz="2900" b="0"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e </a:t>
            </a:r>
            <a:r>
              <a:rPr kumimoji="0" lang="en-GB" altLang="en-US" sz="2900" b="0"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 Khartoum </a:t>
            </a:r>
            <a:r>
              <a:rPr kumimoji="0" lang="en-GB" altLang="en-US" sz="2900" b="0" i="0"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and Darfur states</a:t>
            </a:r>
            <a:r>
              <a:rPr kumimoji="0" lang="en-GB" altLang="en-US" sz="2900" b="0"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900" b="0"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go hungry as </a:t>
            </a:r>
            <a:r>
              <a:rPr kumimoji="0" lang="en-US" sz="2900" b="0" i="0"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war disrupts</a:t>
            </a:r>
            <a:r>
              <a:rPr kumimoji="0" lang="en-US" sz="2900" b="0"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food supply</a:t>
            </a:r>
            <a:r>
              <a:rPr kumimoji="0" lang="en-GB" altLang="en-US" sz="2900" b="0"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en-US" sz="2900" b="0" i="0"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 rain fe</a:t>
            </a:r>
            <a:r>
              <a:rPr kumimoji="0" lang="en-GB" altLang="en-US" sz="2900" b="0" i="0"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 and irrigated farms and </a:t>
            </a:r>
            <a:r>
              <a:rPr kumimoji="0" lang="en-US" sz="2900" b="0" i="0"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9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ue to</a:t>
            </a:r>
            <a:r>
              <a:rPr kumimoji="0" 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mass unemployment</a:t>
            </a:r>
            <a:r>
              <a:rPr kumimoji="0" lang="en-GB" altLang="en-US" sz="29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and loss of </a:t>
            </a:r>
            <a:r>
              <a:rPr kumimoji="0" lang="en-GB" alt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income.</a:t>
            </a:r>
            <a:r>
              <a:rPr kumimoji="0" 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257810" marR="0" lvl="1" indent="-190500" algn="l" defTabSz="914400" rtl="0" eaLnBrk="0" fontAlgn="base" latinLnBrk="0" hangingPunct="0">
              <a:lnSpc>
                <a:spcPct val="80000"/>
              </a:lnSpc>
              <a:spcBef>
                <a:spcPct val="20000"/>
              </a:spcBef>
              <a:spcAft>
                <a:spcPct val="0"/>
              </a:spcAft>
              <a:buClr>
                <a:srgbClr val="FFFF00"/>
              </a:buClr>
              <a:buSzPct val="125000"/>
              <a:tabLst>
                <a:tab pos="914400" algn="l"/>
              </a:tabLst>
              <a:defRPr/>
            </a:pPr>
            <a:r>
              <a:rPr kumimoji="0" lang="en-GB" alt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Latest updat</a:t>
            </a:r>
            <a:r>
              <a:rPr kumimoji="0" lang="en-GB" alt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e </a:t>
            </a:r>
            <a:r>
              <a:rPr kumimoji="0" 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World Food Program </a:t>
            </a:r>
            <a:r>
              <a:rPr kumimoji="0" lang="en-GB" alt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reported</a:t>
            </a:r>
            <a:r>
              <a:rPr kumimoji="0" 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18 million </a:t>
            </a:r>
            <a:r>
              <a:rPr kumimoji="0" 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people across Sudan </a:t>
            </a:r>
            <a:r>
              <a:rPr kumimoji="0" 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currently face acute hunger</a:t>
            </a:r>
            <a:r>
              <a:rPr kumimoji="0" lang="en-GB" alt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257810" marR="0" lvl="1" indent="-190500" algn="l" defTabSz="914400" rtl="0" eaLnBrk="0" fontAlgn="base" latinLnBrk="0" hangingPunct="0">
              <a:lnSpc>
                <a:spcPct val="80000"/>
              </a:lnSpc>
              <a:spcBef>
                <a:spcPct val="20000"/>
              </a:spcBef>
              <a:spcAft>
                <a:spcPct val="0"/>
              </a:spcAft>
              <a:buClr>
                <a:srgbClr val="FFFF00"/>
              </a:buClr>
              <a:buSzPct val="125000"/>
              <a:tabLst>
                <a:tab pos="914400" algn="l"/>
              </a:tabLst>
              <a:defRPr/>
            </a:pPr>
            <a:r>
              <a:rPr kumimoji="0" 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U.N. food agency</a:t>
            </a:r>
            <a:r>
              <a:rPr kumimoji="0" 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received reports </a:t>
            </a:r>
            <a:r>
              <a:rPr kumimoji="0" lang="en-GB" alt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last month</a:t>
            </a:r>
            <a:r>
              <a:rPr kumimoji="0" lang="en-GB" alt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of people </a:t>
            </a:r>
            <a:r>
              <a:rPr kumimoji="0" 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dying from starvation</a:t>
            </a:r>
            <a:r>
              <a:rPr kumimoji="0" 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 Sudan</a:t>
            </a:r>
            <a:r>
              <a:rPr kumimoji="0" lang="en-GB" alt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9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57810" marR="0" lvl="1" indent="-190500" algn="l" defTabSz="914400" rtl="0" eaLnBrk="0" fontAlgn="base" latinLnBrk="0" hangingPunct="0">
              <a:lnSpc>
                <a:spcPct val="80000"/>
              </a:lnSpc>
              <a:spcBef>
                <a:spcPct val="20000"/>
              </a:spcBef>
              <a:spcAft>
                <a:spcPct val="0"/>
              </a:spcAft>
              <a:buClr>
                <a:srgbClr val="FFFF00"/>
              </a:buClr>
              <a:buSzPct val="125000"/>
              <a:tabLst>
                <a:tab pos="914400" algn="l"/>
              </a:tabLst>
              <a:defRPr/>
            </a:pPr>
            <a:r>
              <a:rPr kumimoji="0" lang="en-US" sz="2900" b="0" i="0" u="sng"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Energy crisis </a:t>
            </a:r>
            <a:r>
              <a:rPr kumimoji="0" lang="en-US" sz="29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from oil refinery </a:t>
            </a:r>
            <a:r>
              <a:rPr kumimoji="0" lang="en-US" sz="29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shelling.</a:t>
            </a:r>
          </a:p>
          <a:p>
            <a:pPr marL="257810" marR="0" lvl="1" indent="-190500" algn="l" defTabSz="914400" rtl="0" eaLnBrk="0" fontAlgn="base" latinLnBrk="0" hangingPunct="0">
              <a:lnSpc>
                <a:spcPct val="80000"/>
              </a:lnSpc>
              <a:spcBef>
                <a:spcPct val="20000"/>
              </a:spcBef>
              <a:spcAft>
                <a:spcPct val="0"/>
              </a:spcAft>
              <a:buClr>
                <a:srgbClr val="FFFF00"/>
              </a:buClr>
              <a:buSzPct val="125000"/>
              <a:tabLst>
                <a:tab pos="914400" algn="l"/>
              </a:tabLst>
              <a:defRPr/>
            </a:pPr>
            <a:r>
              <a:rPr kumimoji="0" lang="en-GB" altLang="en-US" sz="2900" b="0" i="0" u="sng"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Power outage</a:t>
            </a:r>
            <a:r>
              <a:rPr kumimoji="0" lang="en-GB" altLang="en-US" sz="2900" b="0"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altLang="en-US" sz="2900" b="0" i="0" u="none" strike="noStrike" kern="1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imes New Roman" panose="02020603050405020304" pitchFamily="18" charset="0"/>
              </a:rPr>
              <a:t>no electricity.163 km of connection wires and more than 9000 electricity poles were destroyed. </a:t>
            </a:r>
          </a:p>
          <a:p>
            <a:pPr marL="257810" marR="0" lvl="1" indent="-190500" algn="l" defTabSz="914400" rtl="0" eaLnBrk="0" fontAlgn="base" latinLnBrk="0" hangingPunct="0">
              <a:lnSpc>
                <a:spcPct val="80000"/>
              </a:lnSpc>
              <a:spcBef>
                <a:spcPct val="20000"/>
              </a:spcBef>
              <a:spcAft>
                <a:spcPct val="0"/>
              </a:spcAft>
              <a:buClr>
                <a:srgbClr val="FFFF00"/>
              </a:buClr>
              <a:buSzPct val="125000"/>
              <a:tabLst>
                <a:tab pos="914400" algn="l"/>
              </a:tabLst>
              <a:defRPr/>
            </a:pPr>
            <a:r>
              <a:rPr kumimoji="0" lang="en-US" sz="2900" b="0" i="0" u="sng"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Water scarcity </a:t>
            </a:r>
            <a:r>
              <a:rPr kumimoji="0" lang="en-US" sz="29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damage</a:t>
            </a:r>
            <a:r>
              <a:rPr kumimoji="0" lang="en-GB" altLang="en-US" sz="29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of </a:t>
            </a:r>
            <a:r>
              <a:rPr kumimoji="0" lang="en-GB" altLang="en-US" sz="2900" b="1"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6</a:t>
            </a:r>
            <a:r>
              <a:rPr kumimoji="0" lang="en-GB" altLang="en-US" sz="29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9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purification plants.</a:t>
            </a:r>
          </a:p>
          <a:p>
            <a:pPr marL="257810" marR="0" lvl="1" indent="-190500" algn="l" defTabSz="914400" rtl="0" eaLnBrk="0" fontAlgn="base" latinLnBrk="0" hangingPunct="0">
              <a:lnSpc>
                <a:spcPct val="80000"/>
              </a:lnSpc>
              <a:spcBef>
                <a:spcPct val="20000"/>
              </a:spcBef>
              <a:spcAft>
                <a:spcPct val="0"/>
              </a:spcAft>
              <a:buClr>
                <a:srgbClr val="FFFF00"/>
              </a:buClr>
              <a:buSzPct val="125000"/>
              <a:tabLst>
                <a:tab pos="914400" algn="l"/>
              </a:tabLst>
              <a:defRPr/>
            </a:pPr>
            <a:r>
              <a:rPr kumimoji="0" lang="en-US" sz="2600" b="0" i="0" u="sng"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Psychological health </a:t>
            </a:r>
            <a:r>
              <a:rPr kumimoji="0" lang="en-US" sz="26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impact leading to </a:t>
            </a:r>
            <a:r>
              <a:rPr kumimoji="0" lang="en-GB" altLang="en-US" sz="26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psychological </a:t>
            </a:r>
            <a:r>
              <a:rPr kumimoji="0" lang="en-US" sz="26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disorders. </a:t>
            </a:r>
            <a:endParaRPr kumimoji="0" lang="en-US" sz="2600" b="0" i="0" u="none" strike="noStrike" kern="0" cap="none" spc="0" normalizeH="0" baseline="0" noProof="0" dirty="0">
              <a:ln>
                <a:noFill/>
              </a:ln>
              <a:solidFill>
                <a:schemeClr val="tx1"/>
              </a:solidFill>
              <a:effectLst/>
              <a:uLnTx/>
              <a:uFillTx/>
              <a:latin typeface="+mn-lt"/>
              <a:ea typeface="+mn-ea"/>
              <a:cs typeface="+mn-cs"/>
            </a:endParaRPr>
          </a:p>
        </p:txBody>
      </p:sp>
      <p:sp>
        <p:nvSpPr>
          <p:cNvPr id="18436"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32</a:t>
            </a:fld>
            <a:endParaRPr lang="en-US" altLang="en-US" sz="1400"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5"/>
            <a:ext cx="8458200" cy="1462405"/>
          </a:xfrm>
        </p:spPr>
        <p:txBody>
          <a:bodyPr/>
          <a:lstStyle/>
          <a:p>
            <a:pPr algn="ctr"/>
            <a:r>
              <a:rPr lang="en-GB" altLang="en-US">
                <a:solidFill>
                  <a:srgbClr val="FFFF00"/>
                </a:solidFill>
                <a:latin typeface="Times New Roman" panose="02020603050405020304" pitchFamily="18" charset="0"/>
                <a:cs typeface="Times New Roman" panose="02020603050405020304" pitchFamily="18" charset="0"/>
              </a:rPr>
              <a:t>Photos</a:t>
            </a:r>
          </a:p>
        </p:txBody>
      </p:sp>
      <p:sp>
        <p:nvSpPr>
          <p:cNvPr id="3" name="Content Placeholder 2"/>
          <p:cNvSpPr>
            <a:spLocks noGrp="1"/>
          </p:cNvSpPr>
          <p:nvPr>
            <p:ph idx="1"/>
          </p:nvPr>
        </p:nvSpPr>
        <p:spPr/>
        <p:txBody>
          <a:bodyPr/>
          <a:lstStyle/>
          <a:p>
            <a:endParaRPr lang="en-GB" altLang="en-US"/>
          </a:p>
          <a:p>
            <a:pPr marL="0" indent="0" algn="ctr">
              <a:buNone/>
            </a:pPr>
            <a:r>
              <a:rPr lang="en-GB" altLang="en-US" sz="5800">
                <a:solidFill>
                  <a:srgbClr val="FFFF00"/>
                </a:solidFill>
                <a:latin typeface="Times New Roman" panose="02020603050405020304" pitchFamily="18" charset="0"/>
                <a:cs typeface="Times New Roman" panose="02020603050405020304" pitchFamily="18" charset="0"/>
              </a:rPr>
              <a:t>Food insecurity</a:t>
            </a:r>
          </a:p>
          <a:p>
            <a:pPr marL="0" indent="0" algn="ctr">
              <a:buNone/>
            </a:pPr>
            <a:r>
              <a:rPr lang="en-GB" altLang="en-US">
                <a:solidFill>
                  <a:srgbClr val="FFFF00"/>
                </a:solidFill>
                <a:latin typeface="Times New Roman" panose="02020603050405020304" pitchFamily="18" charset="0"/>
                <a:cs typeface="Times New Roman" panose="02020603050405020304" pitchFamily="18" charset="0"/>
              </a:rPr>
              <a:t>(Khartoum and Darfur)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128905"/>
            <a:ext cx="9098280" cy="1146810"/>
          </a:xfrm>
        </p:spPr>
        <p:txBody>
          <a:bodyPr/>
          <a:lstStyle/>
          <a:p>
            <a:r>
              <a:rPr lang="en-GB" altLang="en-US" sz="2400" b="1">
                <a:solidFill>
                  <a:srgbClr val="FFFF00"/>
                </a:solidFill>
                <a:latin typeface="Times New Roman" panose="02020603050405020304" pitchFamily="18" charset="0"/>
                <a:cs typeface="Times New Roman" panose="02020603050405020304" pitchFamily="18" charset="0"/>
                <a:sym typeface="+mn-ea"/>
              </a:rPr>
              <a:t>Food insecurity:People wait for food distribution organized by volunteers in Omdurman (one of 300 community kitchens in Khartoum tri-city capital) September  2023</a:t>
            </a:r>
            <a:endParaRPr lang="en-GB" altLang="en-US" sz="2400" b="1">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flipV="1">
            <a:off x="57785" y="1170305"/>
            <a:ext cx="9086215" cy="437515"/>
          </a:xfrm>
        </p:spPr>
        <p:txBody>
          <a:bodyPr>
            <a:normAutofit lnSpcReduction="10000"/>
          </a:bodyPr>
          <a:lstStyle/>
          <a:p>
            <a:endParaRPr lang="en-GB" altLang="en-US">
              <a:latin typeface="Times New Roman" panose="02020603050405020304" pitchFamily="18" charset="0"/>
              <a:cs typeface="Times New Roman" panose="02020603050405020304" pitchFamily="18" charset="0"/>
            </a:endParaRPr>
          </a:p>
          <a:p>
            <a:endParaRPr lang="en-GB" altLang="en-US">
              <a:latin typeface="Times New Roman" panose="02020603050405020304" pitchFamily="18" charset="0"/>
              <a:cs typeface="Times New Roman" panose="02020603050405020304" pitchFamily="18" charset="0"/>
            </a:endParaRPr>
          </a:p>
        </p:txBody>
      </p:sp>
      <p:pic>
        <p:nvPicPr>
          <p:cNvPr id="104" name="Picture 103"/>
          <p:cNvPicPr/>
          <p:nvPr/>
        </p:nvPicPr>
        <p:blipFill>
          <a:blip r:embed="rId2"/>
          <a:stretch>
            <a:fillRect/>
          </a:stretch>
        </p:blipFill>
        <p:spPr>
          <a:xfrm>
            <a:off x="228600" y="1295400"/>
            <a:ext cx="8668385" cy="540448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 y="20955"/>
            <a:ext cx="9095105" cy="1056640"/>
          </a:xfrm>
        </p:spPr>
        <p:txBody>
          <a:bodyPr>
            <a:normAutofit fontScale="90000"/>
          </a:bodyPr>
          <a:lstStyle/>
          <a:p>
            <a:pPr algn="just"/>
            <a:r>
              <a:rPr lang="en-GB" altLang="en-US" sz="2400" b="1">
                <a:solidFill>
                  <a:srgbClr val="FFFF00"/>
                </a:solidFill>
                <a:latin typeface="Times New Roman" panose="02020603050405020304" pitchFamily="18" charset="0"/>
                <a:cs typeface="Times New Roman" panose="02020603050405020304" pitchFamily="18" charset="0"/>
                <a:sym typeface="+mn-ea"/>
              </a:rPr>
              <a:t>Food insecurity:People wait for food distribution organized by volunteers in Omdurman (one of 300 community kitchens in Khartoum tri-city capital) </a:t>
            </a:r>
            <a:endParaRPr lang="en-GB" altLang="en-US" sz="24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GB" altLang="en-US"/>
          </a:p>
        </p:txBody>
      </p:sp>
      <p:pic>
        <p:nvPicPr>
          <p:cNvPr id="108" name="Picture 107"/>
          <p:cNvPicPr/>
          <p:nvPr/>
        </p:nvPicPr>
        <p:blipFill>
          <a:blip r:embed="rId2"/>
          <a:stretch>
            <a:fillRect/>
          </a:stretch>
        </p:blipFill>
        <p:spPr>
          <a:xfrm>
            <a:off x="0" y="1077595"/>
            <a:ext cx="9150350" cy="559054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 y="198755"/>
            <a:ext cx="8826500" cy="840740"/>
          </a:xfrm>
        </p:spPr>
        <p:txBody>
          <a:bodyPr>
            <a:normAutofit fontScale="90000"/>
          </a:bodyPr>
          <a:lstStyle/>
          <a:p>
            <a:pPr algn="ctr"/>
            <a:r>
              <a:rPr lang="en-GB" altLang="en-US" sz="2800" b="1">
                <a:solidFill>
                  <a:srgbClr val="FFFF00"/>
                </a:solidFill>
                <a:latin typeface="Times New Roman" panose="02020603050405020304" pitchFamily="18" charset="0"/>
                <a:cs typeface="Times New Roman" panose="02020603050405020304" pitchFamily="18" charset="0"/>
                <a:sym typeface="+mn-ea"/>
              </a:rPr>
              <a:t>volunteers in  one of 300 community kitchens in  tri-city capital Khartoum preparing food for distribution</a:t>
            </a:r>
          </a:p>
        </p:txBody>
      </p:sp>
      <p:pic>
        <p:nvPicPr>
          <p:cNvPr id="4" name="Content Placeholder 3"/>
          <p:cNvPicPr>
            <a:picLocks noGrp="1" noChangeAspect="1"/>
          </p:cNvPicPr>
          <p:nvPr>
            <p:ph idx="1"/>
          </p:nvPr>
        </p:nvPicPr>
        <p:blipFill>
          <a:blip r:embed="rId2"/>
          <a:stretch>
            <a:fillRect/>
          </a:stretch>
        </p:blipFill>
        <p:spPr>
          <a:xfrm>
            <a:off x="0" y="1295400"/>
            <a:ext cx="9192260" cy="517144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 y="163195"/>
            <a:ext cx="9171305" cy="592455"/>
          </a:xfrm>
        </p:spPr>
        <p:txBody>
          <a:bodyPr>
            <a:normAutofit fontScale="90000"/>
          </a:bodyPr>
          <a:lstStyle/>
          <a:p>
            <a:pPr algn="ctr"/>
            <a:r>
              <a:rPr lang="en-GB" altLang="en-US" sz="2800" b="1">
                <a:solidFill>
                  <a:srgbClr val="FFFF00"/>
                </a:solidFill>
                <a:latin typeface="Times New Roman" panose="02020603050405020304" pitchFamily="18" charset="0"/>
                <a:cs typeface="Times New Roman" panose="02020603050405020304" pitchFamily="18" charset="0"/>
              </a:rPr>
              <a:t>Sheikh El Amin, a sufi leader  in his charity kitchen annexed to his mosque in Omdurman</a:t>
            </a:r>
          </a:p>
        </p:txBody>
      </p:sp>
      <p:pic>
        <p:nvPicPr>
          <p:cNvPr id="4" name="Content Placeholder 3"/>
          <p:cNvPicPr>
            <a:picLocks noGrp="1" noChangeAspect="1"/>
          </p:cNvPicPr>
          <p:nvPr>
            <p:ph idx="1"/>
          </p:nvPr>
        </p:nvPicPr>
        <p:blipFill>
          <a:blip r:embed="rId2"/>
          <a:stretch>
            <a:fillRect/>
          </a:stretch>
        </p:blipFill>
        <p:spPr>
          <a:xfrm>
            <a:off x="152400" y="838200"/>
            <a:ext cx="4087495" cy="5998210"/>
          </a:xfrm>
          <a:prstGeom prst="rect">
            <a:avLst/>
          </a:prstGeom>
        </p:spPr>
      </p:pic>
      <p:pic>
        <p:nvPicPr>
          <p:cNvPr id="5" name="Picture 4"/>
          <p:cNvPicPr>
            <a:picLocks noChangeAspect="1"/>
          </p:cNvPicPr>
          <p:nvPr/>
        </p:nvPicPr>
        <p:blipFill>
          <a:blip r:embed="rId3"/>
          <a:stretch>
            <a:fillRect/>
          </a:stretch>
        </p:blipFill>
        <p:spPr>
          <a:xfrm>
            <a:off x="4343400" y="838200"/>
            <a:ext cx="4524375" cy="61055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9210" y="98425"/>
            <a:ext cx="9073515" cy="1665605"/>
          </a:xfrm>
        </p:spPr>
        <p:txBody>
          <a:bodyPr vert="horz" wrap="square" lIns="91440" tIns="45720" rIns="91440" bIns="45720" anchor="ctr" anchorCtr="0"/>
          <a:lstStyle/>
          <a:p>
            <a:r>
              <a:rPr lang="en-US" altLang="en-US" sz="2400" b="1" dirty="0">
                <a:solidFill>
                  <a:srgbClr val="FFFF00"/>
                </a:solidFill>
                <a:latin typeface="Times New Roman" panose="02020603050405020304" pitchFamily="18" charset="0"/>
                <a:cs typeface="Times New Roman" panose="02020603050405020304" pitchFamily="18" charset="0"/>
              </a:rPr>
              <a:t>Citizens dig small holes at the shore to get pure water at the banks of the White Nile as clashes between the Paramilitary Rapid Support Forces and the Sudanese army continue, in Khartoum, Sudan, May 2023</a:t>
            </a:r>
            <a:r>
              <a:rPr lang="en-GB" altLang="en-US" sz="2400" b="1" dirty="0">
                <a:solidFill>
                  <a:srgbClr val="FFFF00"/>
                </a:solidFill>
                <a:latin typeface="Times New Roman" panose="02020603050405020304" pitchFamily="18" charset="0"/>
                <a:cs typeface="Times New Roman" panose="02020603050405020304" pitchFamily="18" charset="0"/>
              </a:rPr>
              <a:t>, </a:t>
            </a:r>
            <a:r>
              <a:rPr lang="en-GB" altLang="en-US" sz="2400" b="1" dirty="0">
                <a:solidFill>
                  <a:schemeClr val="tx1"/>
                </a:solidFill>
                <a:latin typeface="Times New Roman" panose="02020603050405020304" pitchFamily="18" charset="0"/>
                <a:cs typeface="Times New Roman" panose="02020603050405020304" pitchFamily="18" charset="0"/>
              </a:rPr>
              <a:t>ten months ago (3 weeks after the start of  war)</a:t>
            </a:r>
            <a:r>
              <a:rPr lang="en-US" altLang="en-US" sz="2400" b="1" dirty="0">
                <a:solidFill>
                  <a:schemeClr val="tx1"/>
                </a:solidFill>
                <a:latin typeface="Times New Roman" panose="02020603050405020304" pitchFamily="18" charset="0"/>
                <a:cs typeface="Times New Roman" panose="02020603050405020304" pitchFamily="18" charset="0"/>
              </a:rPr>
              <a:t> </a:t>
            </a:r>
          </a:p>
        </p:txBody>
      </p:sp>
      <p:sp>
        <p:nvSpPr>
          <p:cNvPr id="19459" name="Content Placeholder 2"/>
          <p:cNvSpPr>
            <a:spLocks noGrp="1"/>
          </p:cNvSpPr>
          <p:nvPr>
            <p:ph idx="1"/>
          </p:nvPr>
        </p:nvSpPr>
        <p:spPr/>
        <p:txBody>
          <a:bodyPr vert="horz" wrap="square" lIns="91440" tIns="45720" rIns="91440" bIns="45720" anchor="t" anchorCtr="0"/>
          <a:lstStyle/>
          <a:p>
            <a:endParaRPr lang="en-US" altLang="en-US" dirty="0"/>
          </a:p>
        </p:txBody>
      </p:sp>
      <p:sp>
        <p:nvSpPr>
          <p:cNvPr id="19460"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38</a:t>
            </a:fld>
            <a:endParaRPr lang="en-US" altLang="en-US" sz="1400" dirty="0"/>
          </a:p>
        </p:txBody>
      </p:sp>
      <p:pic>
        <p:nvPicPr>
          <p:cNvPr id="19461" name="Picture 2" descr="Citizens digging small holes at the shore to get pure water at the banks of the White Nile in Khartoum"/>
          <p:cNvPicPr>
            <a:picLocks noChangeAspect="1"/>
          </p:cNvPicPr>
          <p:nvPr/>
        </p:nvPicPr>
        <p:blipFill>
          <a:blip r:embed="rId2"/>
          <a:stretch>
            <a:fillRect/>
          </a:stretch>
        </p:blipFill>
        <p:spPr>
          <a:xfrm>
            <a:off x="700088" y="1827213"/>
            <a:ext cx="7078662" cy="4999037"/>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 y="-69215"/>
            <a:ext cx="9019540" cy="1144270"/>
          </a:xfrm>
        </p:spPr>
        <p:txBody>
          <a:bodyPr/>
          <a:lstStyle/>
          <a:p>
            <a:r>
              <a:rPr lang="en-GB" altLang="en-US" sz="2000" b="1">
                <a:solidFill>
                  <a:srgbClr val="FFFF00"/>
                </a:solidFill>
                <a:latin typeface="Times New Roman" panose="02020603050405020304" pitchFamily="18" charset="0"/>
                <a:cs typeface="Times New Roman" panose="02020603050405020304" pitchFamily="18" charset="0"/>
              </a:rPr>
              <a:t>Sudanese women and children who fled the conflict in Geneina, in Darfur region, line up at the water point in Adre, Chad, July 30, 2023.  © 2023 Reuters</a:t>
            </a:r>
          </a:p>
        </p:txBody>
      </p:sp>
      <p:sp>
        <p:nvSpPr>
          <p:cNvPr id="3" name="Content Placeholder 2"/>
          <p:cNvSpPr>
            <a:spLocks noGrp="1"/>
          </p:cNvSpPr>
          <p:nvPr>
            <p:ph idx="1"/>
          </p:nvPr>
        </p:nvSpPr>
        <p:spPr/>
        <p:txBody>
          <a:bodyPr/>
          <a:lstStyle/>
          <a:p>
            <a:endParaRPr lang="en-GB" altLang="en-US"/>
          </a:p>
        </p:txBody>
      </p:sp>
      <p:pic>
        <p:nvPicPr>
          <p:cNvPr id="100" name="Picture 99"/>
          <p:cNvPicPr/>
          <p:nvPr/>
        </p:nvPicPr>
        <p:blipFill>
          <a:blip r:embed="rId2"/>
          <a:stretch>
            <a:fillRect/>
          </a:stretch>
        </p:blipFill>
        <p:spPr>
          <a:xfrm>
            <a:off x="65405" y="1183640"/>
            <a:ext cx="9020175" cy="557974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a:xfrm>
            <a:off x="0" y="-381000"/>
            <a:ext cx="9067800" cy="1066800"/>
          </a:xfrm>
        </p:spPr>
        <p:txBody>
          <a:bodyPr vert="horz" wrap="square" lIns="91440" tIns="45720" rIns="91440" bIns="45720" numCol="1" anchor="ctr" anchorCtr="0" compatLnSpc="1">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defRPr/>
            </a:pPr>
            <a:br>
              <a:rPr kumimoji="0" 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br>
              <a:rPr kumimoji="0" lang="en-US" sz="18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br>
              <a:rPr kumimoji="0" lang="en-US" sz="18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br>
              <a:rPr kumimoji="0" lang="en-US" sz="18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br>
              <a:rPr kumimoji="0" lang="en-US" sz="18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br>
              <a:rPr kumimoji="0" lang="en-US" sz="18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br>
              <a:rPr kumimoji="0" lang="en-US" sz="18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r>
              <a:rPr kumimoji="0" lang="en-GB" altLang="en-US" sz="18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t> </a:t>
            </a:r>
            <a:r>
              <a:rPr kumimoji="0" lang="en-GB"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j-cs"/>
              </a:rPr>
              <a:t> 2a        </a:t>
            </a:r>
            <a:r>
              <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j-cs"/>
              </a:rPr>
              <a:t>Introduction to the Conflict</a:t>
            </a:r>
            <a:br>
              <a:rPr kumimoji="0" lang="en-US" sz="36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br>
              <a:rPr kumimoji="0" lang="en-US" sz="3600" b="0"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mj-cs"/>
              </a:rPr>
            </a:br>
            <a:br>
              <a:rPr kumimoji="0" lang="en-US" sz="3600" b="0" i="0" u="none" strike="noStrike" kern="1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raditional Arabic" panose="02020603050405020304" pitchFamily="18" charset="-78"/>
              </a:rPr>
            </a:br>
            <a:endParaRPr kumimoji="0" lang="en-US" altLang="en-US" sz="3600" b="0" i="0" u="none" strike="noStrike" kern="0" cap="none" spc="0" normalizeH="0" baseline="0" noProof="0" dirty="0">
              <a:ln>
                <a:noFill/>
              </a:ln>
              <a:solidFill>
                <a:schemeClr val="tx2"/>
              </a:solidFill>
              <a:effectLst/>
              <a:uLnTx/>
              <a:uFillTx/>
              <a:latin typeface="+mj-lt"/>
              <a:ea typeface="+mj-ea"/>
              <a:cs typeface="+mj-cs"/>
            </a:endParaRPr>
          </a:p>
        </p:txBody>
      </p:sp>
      <p:sp>
        <p:nvSpPr>
          <p:cNvPr id="254979" name="Content Placeholder 2"/>
          <p:cNvSpPr>
            <a:spLocks noGrp="1"/>
          </p:cNvSpPr>
          <p:nvPr>
            <p:ph idx="1"/>
          </p:nvPr>
        </p:nvSpPr>
        <p:spPr>
          <a:xfrm>
            <a:off x="-304800" y="762000"/>
            <a:ext cx="9372600" cy="6019800"/>
          </a:xfrm>
        </p:spPr>
        <p:txBody>
          <a:bodyPr vert="horz" wrap="square" lIns="91440" tIns="45720" rIns="91440" bIns="45720" numCol="1" anchor="t" anchorCtr="0" compatLnSpc="1">
            <a:normAutofit lnSpcReduction="10000"/>
          </a:bodyPr>
          <a:lstStyle/>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Hostilities erupted in mid-April 2023 between </a:t>
            </a:r>
            <a:r>
              <a:rPr kumimoji="0" lang="en-US" sz="30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General </a:t>
            </a:r>
            <a:r>
              <a:rPr kumimoji="0" lang="en-US" sz="3000" b="0" i="0" u="none" strike="noStrike" kern="0" cap="none" spc="0" normalizeH="0" baseline="0" noProof="0" dirty="0" err="1">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Alburhan</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(SAF)</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and General </a:t>
            </a:r>
            <a:r>
              <a:rPr kumimoji="0" lang="en-US" sz="3000" b="0" i="0" u="none" strike="noStrike" kern="0" cap="none" spc="0" normalizeH="0" baseline="0" noProof="0" dirty="0" err="1">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Daglo</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(RSF)</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GB" alt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Each side </a:t>
            </a:r>
            <a:r>
              <a:rPr kumimoji="0" lang="en-GB" alt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accuses </a:t>
            </a:r>
            <a:r>
              <a:rPr kumimoji="0" lang="en-GB" alt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other of </a:t>
            </a:r>
            <a:r>
              <a:rPr kumimoji="0" lang="en-GB" alt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firing the first shot</a:t>
            </a:r>
            <a:r>
              <a:rPr kumimoji="0" lang="en-GB" alt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Power-sharing history between the two leaders.</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endPar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GB"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en-US" sz="300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he two staged a </a:t>
            </a:r>
            <a:r>
              <a:rPr lang="en-GB" altLang="en-US" sz="3000" b="1"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coup d'état</a:t>
            </a:r>
            <a:r>
              <a:rPr kumimoji="0" lang="en-US" sz="3000" i="0" u="none" strike="noStrike" kern="0" cap="none" spc="0" normalizeH="0" baseline="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 October 2021,</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overthrew</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civil</a:t>
            </a:r>
            <a:r>
              <a:rPr kumimoji="0" lang="en-GB" alt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ian</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government </a:t>
            </a:r>
            <a:r>
              <a:rPr kumimoji="0" lang="en-GB" alt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of Prime minister Hamdok </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but failed to appoint a new government .</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two </a:t>
            </a:r>
            <a:r>
              <a:rPr kumimoji="0" lang="en-GB" alt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generals</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en-US" sz="30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recently</a:t>
            </a:r>
            <a:r>
              <a:rPr kumimoji="0" lang="en-US" altLang="en-US" sz="30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GB" altLang="en-US" sz="3000" b="0" i="0" u="none" strike="noStrike" kern="0" cap="none" spc="0" normalizeH="0" baseline="0" noProof="0" dirty="0">
                <a:ln>
                  <a:noFill/>
                </a:ln>
                <a:solidFill>
                  <a:schemeClr val="tx1">
                    <a:lumMod val="95000"/>
                  </a:schemeClr>
                </a:solidFill>
                <a:effectLst/>
                <a:uLnTx/>
                <a:uFillTx/>
                <a:latin typeface="Times New Roman" panose="02020603050405020304" pitchFamily="18" charset="0"/>
                <a:cs typeface="Times New Roman" panose="02020603050405020304" pitchFamily="18" charset="0"/>
              </a:rPr>
              <a:t>openly </a:t>
            </a:r>
            <a:r>
              <a:rPr kumimoji="0" lang="en-US" altLang="en-US" sz="30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sided with opposing factions</a:t>
            </a:r>
            <a:r>
              <a:rPr kumimoji="0" lang="en-GB" altLang="en-US" sz="30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GB" altLang="en-US" sz="3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and</a:t>
            </a:r>
            <a:r>
              <a:rPr kumimoji="0" lang="en-US" altLang="en-US" sz="3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got involved</a:t>
            </a:r>
            <a:r>
              <a:rPr kumimoji="0" lang="en-US" altLang="en-US" sz="30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in a power struggle</a:t>
            </a:r>
            <a:r>
              <a:rPr kumimoji="0" lang="en-GB" altLang="en-US" sz="30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endParaRPr kumimoji="0" lang="en-US" altLang="en-US" sz="3000" b="0" i="0" u="none" strike="noStrike" kern="0" cap="none" spc="0" normalizeH="0" baseline="0" noProof="0" dirty="0">
              <a:ln>
                <a:noFill/>
              </a:ln>
              <a:solidFill>
                <a:schemeClr val="tx1">
                  <a:lumMod val="9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GB" altLang="en-US" sz="3000" b="0" i="0" u="none" strike="noStrike" kern="0" cap="none" spc="0" normalizeH="0" baseline="0" noProof="0" dirty="0" err="1">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General </a:t>
            </a:r>
            <a:r>
              <a:rPr kumimoji="0" lang="en-US" sz="3000" b="0" i="0" u="none" strike="noStrike" kern="0" cap="none" spc="0" normalizeH="0" baseline="0" noProof="0" dirty="0" err="1">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Alburhan</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with </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militant Islamists </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who want to return to power and General </a:t>
            </a:r>
            <a:r>
              <a:rPr kumimoji="0" lang="en-US" sz="3000" b="0" i="0" u="none" strike="noStrike" kern="0" cap="none" spc="0" normalizeH="0" baseline="0" noProof="0" dirty="0" err="1">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Daglo</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with </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pro</a:t>
            </a:r>
            <a:r>
              <a:rPr kumimoji="0" lang="en-GB" alt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democracy</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supporters </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of the December revolution</a:t>
            </a:r>
            <a:r>
              <a:rPr kumimoji="0" lang="en-GB" alt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0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alt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8196" name="Slide Number Placeholder 3"/>
          <p:cNvSpPr txBox="1">
            <a:spLocks noGrp="1"/>
          </p:cNvSpPr>
          <p:nvPr>
            <p:ph type="sldNum" sz="quarter" idx="12"/>
          </p:nvPr>
        </p:nvSpPr>
        <p:spPr>
          <a:xfrm flipH="1">
            <a:off x="8438515" y="6541135"/>
            <a:ext cx="76200" cy="164465"/>
          </a:xfrm>
        </p:spPr>
        <p:txBody>
          <a:bodyPr/>
          <a:lstStyle/>
          <a:p>
            <a:pPr marL="0" indent="0" algn="r" eaLnBrk="1" hangingPunct="1">
              <a:spcBef>
                <a:spcPct val="0"/>
              </a:spcBef>
              <a:buClrTx/>
              <a:buNone/>
            </a:pPr>
            <a:endParaRPr lang="en-US" altLang="en-US" sz="1400" dirty="0"/>
          </a:p>
        </p:txBody>
      </p:sp>
      <p:sp>
        <p:nvSpPr>
          <p:cNvPr id="8197" name="Rectangle 5"/>
          <p:cNvSpPr/>
          <p:nvPr/>
        </p:nvSpPr>
        <p:spPr>
          <a:xfrm>
            <a:off x="0" y="103188"/>
            <a:ext cx="0" cy="250825"/>
          </a:xfrm>
          <a:prstGeom prst="rect">
            <a:avLst/>
          </a:prstGeom>
          <a:solidFill>
            <a:srgbClr val="F8F9FA"/>
          </a:solidFill>
          <a:ln w="9525">
            <a:noFill/>
          </a:ln>
        </p:spPr>
        <p:txBody>
          <a:bodyPr wrap="none" lIns="0" tIns="-12696" rIns="0" bIns="-12696" anchor="ctr" anchorCtr="0">
            <a:spAutoFit/>
          </a:bodyPr>
          <a:lst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cs typeface="+mn-cs"/>
              </a:defRPr>
            </a:lvl5pPr>
          </a:lstStyle>
          <a:p>
            <a:pPr marL="0" lvl="0" indent="0">
              <a:spcBef>
                <a:spcPct val="0"/>
              </a:spcBef>
              <a:buClrTx/>
              <a:buNone/>
            </a:pPr>
            <a:endParaRPr lang="en-US" altLang="en-US"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vert="horz" wrap="square" lIns="91440" tIns="45720" rIns="91440" bIns="45720" numCol="1" anchor="ctr" anchorCtr="0" compatLnSpc="1">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GB" alt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8               </a:t>
            </a:r>
            <a:r>
              <a:rPr kumimoji="0" 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Consequences of War</a:t>
            </a:r>
            <a:endParaRPr kumimoji="0" lang="en-US" sz="3600" b="1" i="0" u="none" strike="noStrike" kern="0" cap="none" spc="0" normalizeH="0" baseline="0" noProof="0" dirty="0">
              <a:ln>
                <a:noFill/>
              </a:ln>
              <a:solidFill>
                <a:srgbClr val="FFFF00"/>
              </a:solidFill>
              <a:effectLst/>
              <a:uLnTx/>
              <a:uFillTx/>
              <a:latin typeface="+mj-lt"/>
              <a:ea typeface="+mj-ea"/>
              <a:cs typeface="+mj-cs"/>
            </a:endParaRPr>
          </a:p>
        </p:txBody>
      </p:sp>
      <p:sp>
        <p:nvSpPr>
          <p:cNvPr id="3" name="Content Placeholder 2"/>
          <p:cNvSpPr>
            <a:spLocks noGrp="1"/>
          </p:cNvSpPr>
          <p:nvPr>
            <p:ph idx="1"/>
          </p:nvPr>
        </p:nvSpPr>
        <p:spPr>
          <a:xfrm>
            <a:off x="76200" y="609600"/>
            <a:ext cx="9067800" cy="6248400"/>
          </a:xfrm>
        </p:spPr>
        <p:txBody>
          <a:bodyPr vert="horz" wrap="square" lIns="91440" tIns="45720" rIns="91440" bIns="45720" numCol="1" anchor="t" anchorCtr="0" compatLnSpc="1"/>
          <a:lstStyle/>
          <a:p>
            <a:pPr marL="187325" marR="0" lvl="1" indent="-141605"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Wide-spread</a:t>
            </a:r>
            <a:r>
              <a:rPr lang="en-US" sz="320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 unemployment and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loss of income.</a:t>
            </a: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1" indent="-342900" algn="l" defTabSz="914400" rtl="0" eaLnBrk="0" fontAlgn="base" latinLnBrk="0" hangingPunct="0">
              <a:lnSpc>
                <a:spcPct val="100000"/>
              </a:lnSpc>
              <a:spcBef>
                <a:spcPct val="20000"/>
              </a:spcBef>
              <a:spcAft>
                <a:spcPct val="0"/>
              </a:spcAft>
              <a:buClr>
                <a:schemeClr val="hlink"/>
              </a:buClr>
              <a:buSzTx/>
              <a:buFontTx/>
              <a:buChar char="•"/>
              <a:defRPr/>
            </a:pP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General mobil</a:t>
            </a:r>
            <a:r>
              <a:rPr lang="en-US" sz="320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ization among youth by Sudan Armed Forces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(SAF)</a:t>
            </a:r>
            <a:r>
              <a:rPr lang="en-GB" alt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contribute to spread of weapon.</a:t>
            </a:r>
            <a:endParaRPr kumimoji="0" lang="en-GB" alt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47650" marR="0" lvl="1" indent="-180975"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Spread</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of weapons in previously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safe areas</a:t>
            </a:r>
            <a:r>
              <a:rPr kumimoji="0" lang="en-GB" alt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threatens to renew tribal conflicts</a:t>
            </a:r>
            <a:r>
              <a:rPr kumimoji="0" lang="en-GB" alt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247650" marR="0" lvl="1" indent="-180975"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altLang="en-US" sz="3200"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47650" marR="0" lvl="1" indent="-180975"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Recruitment</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by Rapid Support Forces</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(RSF)</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from Darfur areas.</a:t>
            </a:r>
          </a:p>
          <a:p>
            <a:pPr marL="146685" marR="0" lvl="1" indent="1714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GB" alt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Spread of hate speach </a:t>
            </a:r>
            <a:r>
              <a:rPr kumimoji="0" lang="en-GB" alt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intensifies political and societal </a:t>
            </a:r>
            <a:r>
              <a:rPr kumimoji="0" lang="en-GB" alt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divisions</a:t>
            </a:r>
            <a:r>
              <a:rPr kumimoji="0" lang="en-GB" alt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20484"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40</a:t>
            </a:fld>
            <a:endParaRPr lang="en-US" altLang="en-US" sz="1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altLang="en-US" sz="32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9    </a:t>
            </a:r>
            <a:r>
              <a:rPr kumimoji="0" lang="en-US" sz="32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mj-cs"/>
              </a:rPr>
              <a:t>Losses during the initial 11 months of conflict</a:t>
            </a:r>
            <a:endParaRPr kumimoji="0" lang="en-US" sz="3200" b="1" i="0" u="none" strike="noStrike" kern="0" cap="none" spc="0" normalizeH="0" baseline="0" noProof="0" dirty="0">
              <a:ln>
                <a:noFill/>
              </a:ln>
              <a:solidFill>
                <a:srgbClr val="FFFF00"/>
              </a:solidFill>
              <a:effectLst/>
              <a:uLnTx/>
              <a:uFillTx/>
              <a:latin typeface="+mj-lt"/>
              <a:ea typeface="+mj-ea"/>
              <a:cs typeface="+mj-cs"/>
            </a:endParaRPr>
          </a:p>
        </p:txBody>
      </p:sp>
      <p:sp>
        <p:nvSpPr>
          <p:cNvPr id="3" name="Content Placeholder 2"/>
          <p:cNvSpPr>
            <a:spLocks noGrp="1"/>
          </p:cNvSpPr>
          <p:nvPr>
            <p:ph idx="1"/>
          </p:nvPr>
        </p:nvSpPr>
        <p:spPr>
          <a:xfrm>
            <a:off x="0" y="685800"/>
            <a:ext cx="9144000" cy="6172200"/>
          </a:xfrm>
        </p:spPr>
        <p:txBody>
          <a:bodyPr vert="horz" wrap="square" lIns="91440" tIns="45720" rIns="91440" bIns="45720" numCol="1" anchor="t" anchorCtr="0" compatLnSpc="1"/>
          <a:lstStyle/>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Unprecedented violence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causing deaths, sexual violence, looting, and destruction.</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&gt;</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13,</a:t>
            </a:r>
            <a:r>
              <a:rPr kumimoji="0" lang="en-GB" alt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9</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00 fatalities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from aerial bombardment and ground clashes.</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Wide-scale</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infrastructure destruction in Khartoum.</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&gt; 6 million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Khartoum residents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displaced.</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Latest update </a:t>
            </a:r>
            <a:r>
              <a:rPr kumimoji="0" lang="en-GB" altLang="en-US" b="0" i="0" u="none" strike="noStrike" kern="0" cap="none" spc="0" normalizeH="0" baseline="0" noProof="0" dirty="0">
                <a:ln>
                  <a:noFill/>
                </a:ln>
                <a:gradFill>
                  <a:gsLst>
                    <a:gs pos="0">
                      <a:srgbClr val="FBFB11"/>
                    </a:gs>
                    <a:gs pos="100000">
                      <a:srgbClr val="838309"/>
                    </a:gs>
                  </a:gsLst>
                  <a:lin scaled="0"/>
                </a:gra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&gt;</a:t>
            </a:r>
            <a:r>
              <a:rPr kumimoji="0" lang="en-US" b="0" i="0" u="none" strike="noStrike" kern="0" cap="none" spc="0" normalizeH="0" baseline="0" noProof="0" dirty="0">
                <a:ln>
                  <a:noFill/>
                </a:ln>
                <a:gradFill>
                  <a:gsLst>
                    <a:gs pos="0">
                      <a:srgbClr val="FBFB11"/>
                    </a:gs>
                    <a:gs pos="100000">
                      <a:srgbClr val="838309"/>
                    </a:gs>
                  </a:gsLst>
                  <a:lin scaled="0"/>
                </a:gra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10.7 million peop</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le have been displaced, according to the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U.N. migration agency.</a:t>
            </a:r>
            <a:endPar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Sudanese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currency lost 90</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of its value.</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Bank closures</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affect import-export activities.</a:t>
            </a: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GB" altLang="en-US"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&gt;4 million </a:t>
            </a:r>
            <a:r>
              <a:rPr kumimoji="0" lang="en-GB" altLang="en-US" b="0"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government and private</a:t>
            </a:r>
            <a:r>
              <a:rPr kumimoji="0" lang="en-GB" altLang="en-US"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sector employees </a:t>
            </a:r>
            <a:r>
              <a:rPr kumimoji="0" lang="en-GB" altLang="en-US" b="0"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in Khartoum </a:t>
            </a:r>
            <a:r>
              <a:rPr kumimoji="0" lang="en-GB" altLang="en-US"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lost their jobs and income.</a:t>
            </a:r>
            <a:endParaRPr kumimoji="0" lang="en-US"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600"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21508"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41</a:t>
            </a:fld>
            <a:endParaRPr lang="en-US" altLang="en-US" sz="1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 y="104775"/>
            <a:ext cx="9008745" cy="955040"/>
          </a:xfrm>
        </p:spPr>
        <p:txBody>
          <a:bodyPr/>
          <a:lstStyle/>
          <a:p>
            <a:r>
              <a:rPr lang="en-GB" altLang="en-US" sz="3200" b="1" kern="18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10    </a:t>
            </a:r>
            <a:r>
              <a:rPr lang="en-US" sz="3200" b="1" kern="18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Populations and Areas Affected by Fighting</a:t>
            </a:r>
            <a:endParaRPr lang="en-GB" altLang="en-US" sz="3200"/>
          </a:p>
        </p:txBody>
      </p:sp>
      <p:sp>
        <p:nvSpPr>
          <p:cNvPr id="3" name="Content Placeholder 2"/>
          <p:cNvSpPr>
            <a:spLocks noGrp="1"/>
          </p:cNvSpPr>
          <p:nvPr>
            <p:ph idx="1"/>
          </p:nvPr>
        </p:nvSpPr>
        <p:spPr>
          <a:xfrm>
            <a:off x="635" y="913765"/>
            <a:ext cx="9063990" cy="5815330"/>
          </a:xfrm>
        </p:spPr>
        <p:txBody>
          <a:bodyPr/>
          <a:lstStyle/>
          <a:p>
            <a:pPr marL="457200" marR="0" lvl="1" indent="-281305" algn="justLow" defTabSz="914400" rtl="0" eaLnBrk="0" fontAlgn="base" latinLnBrk="0" hangingPunct="0">
              <a:lnSpc>
                <a:spcPct val="100000"/>
              </a:lnSpc>
              <a:spcBef>
                <a:spcPct val="20000"/>
              </a:spcBef>
              <a:spcAft>
                <a:spcPct val="0"/>
              </a:spcAft>
              <a:buClr>
                <a:srgbClr val="FFFF00"/>
              </a:buClr>
              <a:buSzPct val="125000"/>
              <a:buFontTx/>
              <a:buNone/>
              <a:defRPr/>
            </a:pPr>
            <a:r>
              <a:rPr lang="en-US" alt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Khartoum State, inhabited by </a:t>
            </a:r>
            <a:r>
              <a:rPr lang="en-US"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~7,</a:t>
            </a:r>
            <a:r>
              <a:rPr lang="en-GB"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7</a:t>
            </a:r>
            <a:r>
              <a:rPr lang="en-US"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00,000 </a:t>
            </a:r>
            <a:r>
              <a:rPr lang="en-GB"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(2017)</a:t>
            </a:r>
            <a:endParaRPr kumimoji="0" lang="en-US" altLang="en-US" sz="32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indent="-363855" algn="justLow" defTabSz="914400" rtl="0" eaLnBrk="0" fontAlgn="base" latinLnBrk="0" hangingPunct="0">
              <a:lnSpc>
                <a:spcPct val="100000"/>
              </a:lnSpc>
              <a:spcBef>
                <a:spcPct val="20000"/>
              </a:spcBef>
              <a:spcAft>
                <a:spcPct val="0"/>
              </a:spcAft>
              <a:buClr>
                <a:srgbClr val="FFFF00"/>
              </a:buClr>
              <a:buSzPct val="125000"/>
              <a:buFontTx/>
              <a:buNone/>
              <a:defRPr/>
            </a:pPr>
            <a:r>
              <a:rPr lang="en-US"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Darfur </a:t>
            </a:r>
            <a:r>
              <a:rPr lang="en-GB" altLang="en-US" sz="3200" b="1"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5</a:t>
            </a:r>
            <a:r>
              <a:rPr lang="en-GB" alt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States, inhabited by </a:t>
            </a:r>
            <a:r>
              <a:rPr lang="en-US"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GB"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9</a:t>
            </a:r>
            <a:r>
              <a:rPr lang="en-US"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,500,000 </a:t>
            </a:r>
            <a:r>
              <a:rPr lang="en-GB"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(2017)</a:t>
            </a:r>
            <a:endParaRPr kumimoji="0" lang="en-US" altLang="en-US" sz="32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indent="-281305" algn="justLow" defTabSz="914400" rtl="0" eaLnBrk="0" fontAlgn="base" latinLnBrk="0" hangingPunct="0">
              <a:lnSpc>
                <a:spcPct val="100000"/>
              </a:lnSpc>
              <a:spcBef>
                <a:spcPct val="20000"/>
              </a:spcBef>
              <a:spcAft>
                <a:spcPct val="0"/>
              </a:spcAft>
              <a:buClr>
                <a:srgbClr val="FFFF00"/>
              </a:buClr>
              <a:buSzPct val="125000"/>
              <a:buFontTx/>
              <a:buNone/>
              <a:defRPr/>
            </a:pPr>
            <a:r>
              <a:rPr lang="en-US" alt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Gezira State, inhabited by ~ </a:t>
            </a:r>
            <a:r>
              <a:rPr lang="en-US"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5,000,000 </a:t>
            </a:r>
            <a:r>
              <a:rPr lang="en-GB"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(2017)</a:t>
            </a:r>
            <a:r>
              <a:rPr lang="en-US" altLang="en-US" sz="3200" noProof="0" dirty="0">
                <a:ln>
                  <a:noFill/>
                </a:ln>
                <a:solidFill>
                  <a:srgbClr val="FFFF00"/>
                </a:solidFill>
                <a:effectLst/>
                <a:uLnTx/>
                <a:uFillTx/>
                <a:sym typeface="+mn-ea"/>
              </a:rPr>
              <a:t> </a:t>
            </a:r>
            <a:endParaRPr kumimoji="0" lang="en-US" altLang="en-US" sz="3200" b="0" i="0" u="none" strike="noStrike" kern="0" cap="none" spc="0" normalizeH="0" baseline="0" noProof="0" dirty="0">
              <a:ln>
                <a:noFill/>
              </a:ln>
              <a:solidFill>
                <a:schemeClr val="tx1"/>
              </a:solidFill>
              <a:effectLst/>
              <a:uLnTx/>
              <a:uFillTx/>
              <a:latin typeface="Arial" panose="020B0604020202020204" pitchFamily="34" charset="0"/>
              <a:cs typeface="+mn-cs"/>
            </a:endParaRPr>
          </a:p>
          <a:p>
            <a:pPr marL="342900" marR="0" lvl="0" indent="-342900" algn="l" defTabSz="914400" rtl="0" eaLnBrk="0" fontAlgn="base" latinLnBrk="0" hangingPunct="0">
              <a:lnSpc>
                <a:spcPct val="100000"/>
              </a:lnSpc>
              <a:spcBef>
                <a:spcPct val="20000"/>
              </a:spcBef>
              <a:spcAft>
                <a:spcPct val="0"/>
              </a:spcAft>
              <a:buClr>
                <a:srgbClr val="FFFF00"/>
              </a:buClr>
              <a:buSzPct val="125000"/>
              <a:buFontTx/>
              <a:buChar char="•"/>
              <a:defRPr/>
            </a:pP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The most affected was </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sym typeface="+mn-ea"/>
              </a:rPr>
              <a:t>Khartoum’s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sym typeface="+mn-ea"/>
              </a:rPr>
              <a:t>tri-city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capital</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where government buildings,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hospitals,</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schools,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universities</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marketplaces,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the airport</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a:t>
            </a:r>
            <a:r>
              <a:rPr lang="en-GB" alt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one of the </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bridge</a:t>
            </a:r>
            <a:r>
              <a:rPr lang="en-GB" alt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s</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across the Nile,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water </a:t>
            </a:r>
            <a:r>
              <a:rPr lang="en-GB" alt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treatment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plants</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a:t>
            </a:r>
            <a:r>
              <a:rPr lang="en-GB" alt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power</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stations, the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oil refinery</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 petroleum oil storage tanks and thousands of </a:t>
            </a:r>
            <a:r>
              <a:rPr lang="en-US" sz="320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citizens’ homes </a:t>
            </a:r>
            <a:r>
              <a:rPr lang="en-US" sz="3200" noProof="0" dirty="0">
                <a:ln>
                  <a:noFill/>
                </a:ln>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sym typeface="+mn-ea"/>
              </a:rPr>
              <a:t>were destroyed.</a:t>
            </a:r>
            <a:endParaRPr kumimoji="0" lang="en-US" sz="32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Calibri" panose="020F0502020204030204" pitchFamily="34" charset="0"/>
              <a:cs typeface="+mn-cs"/>
            </a:endParaRPr>
          </a:p>
          <a:p>
            <a:endParaRPr lang="en-GB"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Content Placeholder 2"/>
          <p:cNvSpPr>
            <a:spLocks noGrp="1"/>
          </p:cNvSpPr>
          <p:nvPr>
            <p:ph idx="1"/>
          </p:nvPr>
        </p:nvSpPr>
        <p:spPr>
          <a:xfrm>
            <a:off x="66040" y="1981200"/>
            <a:ext cx="8968740" cy="4114800"/>
          </a:xfrm>
        </p:spPr>
        <p:txBody>
          <a:bodyPr/>
          <a:lstStyle/>
          <a:p>
            <a:pPr marL="0" indent="0" algn="ctr">
              <a:buNone/>
            </a:pPr>
            <a:r>
              <a:rPr lang="en-GB" altLang="en-US" sz="5800">
                <a:solidFill>
                  <a:srgbClr val="FFFF00"/>
                </a:solidFill>
                <a:latin typeface="Times New Roman" panose="02020603050405020304" pitchFamily="18" charset="0"/>
                <a:cs typeface="Times New Roman" panose="02020603050405020304" pitchFamily="18" charset="0"/>
              </a:rPr>
              <a:t>Scenes of Mass Destruction</a:t>
            </a:r>
          </a:p>
          <a:p>
            <a:pPr marL="0" indent="0" algn="ctr">
              <a:buNone/>
            </a:pPr>
            <a:r>
              <a:rPr lang="en-GB" altLang="en-US" sz="3600">
                <a:solidFill>
                  <a:schemeClr val="tx1"/>
                </a:solidFill>
                <a:latin typeface="Times New Roman" panose="02020603050405020304" pitchFamily="18" charset="0"/>
                <a:cs typeface="Times New Roman" panose="02020603050405020304" pitchFamily="18" charset="0"/>
              </a:rPr>
              <a:t>(Khartoum  and Darfur)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3215"/>
            <a:ext cx="9003665" cy="805815"/>
          </a:xfrm>
        </p:spPr>
        <p:txBody>
          <a:bodyPr>
            <a:normAutofit fontScale="90000"/>
          </a:bodyPr>
          <a:lstStyle/>
          <a:p>
            <a:pPr algn="ctr"/>
            <a:r>
              <a:rPr lang="en-GB" altLang="en-US" b="1" dirty="0">
                <a:solidFill>
                  <a:srgbClr val="FFFF00"/>
                </a:solidFill>
                <a:latin typeface="Times New Roman" panose="02020603050405020304" pitchFamily="18" charset="0"/>
                <a:cs typeface="Times New Roman" panose="02020603050405020304" pitchFamily="18" charset="0"/>
                <a:sym typeface="+mn-ea"/>
              </a:rPr>
              <a:t>Doctors’ Hospital</a:t>
            </a:r>
            <a:br>
              <a:rPr lang="en-GB" altLang="en-US" b="1" dirty="0">
                <a:solidFill>
                  <a:srgbClr val="FFFF00"/>
                </a:solidFill>
                <a:latin typeface="Times New Roman" panose="02020603050405020304" pitchFamily="18" charset="0"/>
                <a:cs typeface="Times New Roman" panose="02020603050405020304" pitchFamily="18" charset="0"/>
                <a:sym typeface="+mn-ea"/>
              </a:rPr>
            </a:br>
            <a:r>
              <a:rPr lang="en-GB" altLang="en-US" b="1" dirty="0">
                <a:solidFill>
                  <a:srgbClr val="FFFF00"/>
                </a:solidFill>
                <a:latin typeface="Times New Roman" panose="02020603050405020304" pitchFamily="18" charset="0"/>
                <a:cs typeface="Times New Roman" panose="02020603050405020304" pitchFamily="18" charset="0"/>
                <a:sym typeface="+mn-ea"/>
              </a:rPr>
              <a:t>(a private hospital in Khartoum)</a:t>
            </a:r>
            <a:endParaRPr lang="en-GB" altLang="en-US"/>
          </a:p>
        </p:txBody>
      </p:sp>
      <p:pic>
        <p:nvPicPr>
          <p:cNvPr id="15364" name="Picture 2" descr="Sudan's war claims lives of over 1,500 Civilians: minister - Sudan Tribune"/>
          <p:cNvPicPr>
            <a:picLocks noGrp="1" noChangeAspect="1"/>
          </p:cNvPicPr>
          <p:nvPr>
            <p:ph idx="1"/>
          </p:nvPr>
        </p:nvPicPr>
        <p:blipFill>
          <a:blip r:embed="rId2"/>
          <a:stretch>
            <a:fillRect/>
          </a:stretch>
        </p:blipFill>
        <p:spPr>
          <a:xfrm>
            <a:off x="3195637" y="3172619"/>
            <a:ext cx="2752725" cy="165735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22555"/>
            <a:ext cx="9125585" cy="911225"/>
          </a:xfrm>
        </p:spPr>
        <p:txBody>
          <a:bodyPr>
            <a:normAutofit fontScale="90000"/>
          </a:bodyPr>
          <a:lstStyle/>
          <a:p>
            <a:pPr algn="ctr"/>
            <a:r>
              <a:rPr lang="en-GB" altLang="en-US" sz="4000">
                <a:solidFill>
                  <a:srgbClr val="FFFF00"/>
                </a:solidFill>
                <a:latin typeface="Times New Roman" panose="02020603050405020304" pitchFamily="18" charset="0"/>
                <a:cs typeface="Times New Roman" panose="02020603050405020304" pitchFamily="18" charset="0"/>
                <a:sym typeface="+mn-ea"/>
              </a:rPr>
              <a:t>East Nile Hospital in Khartoum was destroyed in an air strike</a:t>
            </a:r>
            <a:endParaRPr lang="en-GB" altLang="en-US" sz="4000"/>
          </a:p>
        </p:txBody>
      </p:sp>
      <p:sp>
        <p:nvSpPr>
          <p:cNvPr id="3" name="Content Placeholder 2"/>
          <p:cNvSpPr>
            <a:spLocks noGrp="1"/>
          </p:cNvSpPr>
          <p:nvPr>
            <p:ph idx="1"/>
          </p:nvPr>
        </p:nvSpPr>
        <p:spPr>
          <a:xfrm>
            <a:off x="76200" y="1095375"/>
            <a:ext cx="9063990" cy="5624195"/>
          </a:xfrm>
        </p:spPr>
        <p:txBody>
          <a:bodyPr/>
          <a:lstStyle/>
          <a:p>
            <a:endParaRPr lang="en-GB" altLang="en-US"/>
          </a:p>
        </p:txBody>
      </p:sp>
      <p:pic>
        <p:nvPicPr>
          <p:cNvPr id="4" name="Content Placeholder 3"/>
          <p:cNvPicPr>
            <a:picLocks noChangeAspect="1"/>
          </p:cNvPicPr>
          <p:nvPr/>
        </p:nvPicPr>
        <p:blipFill>
          <a:blip r:embed="rId2"/>
          <a:stretch>
            <a:fillRect/>
          </a:stretch>
        </p:blipFill>
        <p:spPr>
          <a:xfrm>
            <a:off x="0" y="1160145"/>
            <a:ext cx="9117330" cy="5715635"/>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47320"/>
            <a:ext cx="8876665" cy="995680"/>
          </a:xfrm>
        </p:spPr>
        <p:txBody>
          <a:bodyPr/>
          <a:lstStyle/>
          <a:p>
            <a:pPr algn="ctr"/>
            <a:r>
              <a:rPr lang="en-GB" altLang="en-US" sz="2000" b="1">
                <a:solidFill>
                  <a:srgbClr val="FFFF00"/>
                </a:solidFill>
                <a:latin typeface="Times New Roman" panose="02020603050405020304" pitchFamily="18" charset="0"/>
                <a:cs typeface="Times New Roman" panose="02020603050405020304" pitchFamily="18" charset="0"/>
              </a:rPr>
              <a:t>Presidential Palace Khartoum</a:t>
            </a:r>
            <a:br>
              <a:rPr lang="en-GB" altLang="en-US" sz="2000" b="1">
                <a:solidFill>
                  <a:srgbClr val="FFFF00"/>
                </a:solidFill>
                <a:latin typeface="Times New Roman" panose="02020603050405020304" pitchFamily="18" charset="0"/>
                <a:cs typeface="Times New Roman" panose="02020603050405020304" pitchFamily="18" charset="0"/>
              </a:rPr>
            </a:br>
            <a:r>
              <a:rPr lang="en-GB" altLang="en-US" sz="2000" b="1">
                <a:solidFill>
                  <a:srgbClr val="FFFF00"/>
                </a:solidFill>
                <a:latin typeface="Times New Roman" panose="02020603050405020304" pitchFamily="18" charset="0"/>
                <a:cs typeface="Times New Roman" panose="02020603050405020304" pitchFamily="18" charset="0"/>
              </a:rPr>
              <a:t>One of 33 archaeological and historical monuments destroyed in Khartoum.     It was built in Khartoum during Turkish rule</a:t>
            </a:r>
          </a:p>
        </p:txBody>
      </p:sp>
      <p:sp>
        <p:nvSpPr>
          <p:cNvPr id="3" name="Content Placeholder 2"/>
          <p:cNvSpPr>
            <a:spLocks noGrp="1"/>
          </p:cNvSpPr>
          <p:nvPr>
            <p:ph idx="1"/>
          </p:nvPr>
        </p:nvSpPr>
        <p:spPr/>
        <p:txBody>
          <a:bodyPr/>
          <a:lstStyle/>
          <a:p>
            <a:endParaRPr lang="en-GB" altLang="en-US"/>
          </a:p>
        </p:txBody>
      </p:sp>
      <p:pic>
        <p:nvPicPr>
          <p:cNvPr id="103" name="Picture 102"/>
          <p:cNvPicPr/>
          <p:nvPr/>
        </p:nvPicPr>
        <p:blipFill>
          <a:blip r:embed="rId2"/>
          <a:stretch>
            <a:fillRect/>
          </a:stretch>
        </p:blipFill>
        <p:spPr>
          <a:xfrm>
            <a:off x="551815" y="1271905"/>
            <a:ext cx="8241030" cy="5277485"/>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401955"/>
            <a:ext cx="9144000" cy="640080"/>
          </a:xfrm>
        </p:spPr>
        <p:txBody>
          <a:bodyPr vert="horz" wrap="square" lIns="91440" tIns="45720" rIns="91440" bIns="45720" anchor="ctr" anchorCtr="0">
            <a:normAutofit fontScale="90000"/>
          </a:bodyPr>
          <a:lstStyle/>
          <a:p>
            <a:pPr algn="ctr">
              <a:lnSpc>
                <a:spcPct val="90000"/>
              </a:lnSpc>
            </a:pPr>
            <a:r>
              <a:rPr lang="en-US" altLang="en-US" sz="2800" dirty="0">
                <a:solidFill>
                  <a:srgbClr val="FFFF00"/>
                </a:solidFill>
                <a:latin typeface="Times New Roman" panose="02020603050405020304" pitchFamily="18" charset="0"/>
                <a:cs typeface="Times New Roman" panose="02020603050405020304" pitchFamily="18" charset="0"/>
              </a:rPr>
              <a:t>Sudan war: At least 13,</a:t>
            </a:r>
            <a:r>
              <a:rPr lang="en-GB" altLang="en-US" sz="2800" dirty="0">
                <a:solidFill>
                  <a:srgbClr val="FFFF00"/>
                </a:solidFill>
                <a:latin typeface="Times New Roman" panose="02020603050405020304" pitchFamily="18" charset="0"/>
                <a:cs typeface="Times New Roman" panose="02020603050405020304" pitchFamily="18" charset="0"/>
              </a:rPr>
              <a:t>9</a:t>
            </a:r>
            <a:r>
              <a:rPr lang="en-US" altLang="en-US" sz="2800" dirty="0">
                <a:solidFill>
                  <a:srgbClr val="FFFF00"/>
                </a:solidFill>
                <a:latin typeface="Times New Roman" panose="02020603050405020304" pitchFamily="18" charset="0"/>
                <a:cs typeface="Times New Roman" panose="02020603050405020304" pitchFamily="18" charset="0"/>
              </a:rPr>
              <a:t>00 killed, several thousands injured </a:t>
            </a:r>
            <a:r>
              <a:rPr lang="en-GB" altLang="en-US" sz="2800" dirty="0">
                <a:solidFill>
                  <a:srgbClr val="FFFF00"/>
                </a:solidFill>
                <a:latin typeface="Times New Roman" panose="02020603050405020304" pitchFamily="18" charset="0"/>
                <a:cs typeface="Times New Roman" panose="02020603050405020304" pitchFamily="18" charset="0"/>
              </a:rPr>
              <a:t>and homes destroyed </a:t>
            </a:r>
            <a:r>
              <a:rPr lang="en-US" altLang="en-US" sz="2800" dirty="0">
                <a:solidFill>
                  <a:srgbClr val="FFFF00"/>
                </a:solidFill>
                <a:latin typeface="Times New Roman" panose="02020603050405020304" pitchFamily="18" charset="0"/>
                <a:cs typeface="Times New Roman" panose="02020603050405020304" pitchFamily="18" charset="0"/>
              </a:rPr>
              <a:t>in ongoing Khartoum shelling</a:t>
            </a:r>
            <a:br>
              <a:rPr lang="en-US" altLang="en-US" sz="2800" dirty="0">
                <a:solidFill>
                  <a:srgbClr val="FFFF00"/>
                </a:solidFill>
                <a:latin typeface="Times New Roman" panose="02020603050405020304" pitchFamily="18" charset="0"/>
                <a:cs typeface="Times New Roman" panose="02020603050405020304" pitchFamily="18" charset="0"/>
              </a:rPr>
            </a:br>
            <a:r>
              <a:rPr lang="en-US" altLang="en-US" sz="2800" dirty="0">
                <a:solidFill>
                  <a:srgbClr val="FFFF00"/>
                </a:solidFill>
                <a:latin typeface="Times New Roman" panose="02020603050405020304" pitchFamily="18" charset="0"/>
                <a:cs typeface="Times New Roman" panose="02020603050405020304" pitchFamily="18" charset="0"/>
              </a:rPr>
              <a:t> </a:t>
            </a:r>
          </a:p>
        </p:txBody>
      </p:sp>
      <p:pic>
        <p:nvPicPr>
          <p:cNvPr id="22532" name="Picture 2" descr="Sudan war: At least 20 killed, several injured in ongoing Khartoum shelling  - Dabanga Radio TV Online"/>
          <p:cNvPicPr>
            <a:picLocks noGrp="1" noChangeAspect="1"/>
          </p:cNvPicPr>
          <p:nvPr>
            <p:ph idx="1"/>
          </p:nvPr>
        </p:nvPicPr>
        <p:blipFill>
          <a:blip r:embed="rId2"/>
          <a:srcRect/>
          <a:stretch>
            <a:fillRect/>
          </a:stretch>
        </p:blipFill>
        <p:spPr>
          <a:xfrm>
            <a:off x="-381000" y="1046480"/>
            <a:ext cx="10182860" cy="5196840"/>
          </a:xfrm>
        </p:spPr>
      </p:pic>
      <p:sp>
        <p:nvSpPr>
          <p:cNvPr id="22531"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47</a:t>
            </a:fld>
            <a:endParaRPr lang="en-US" altLang="en-US" sz="1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0170" y="85090"/>
            <a:ext cx="9054465" cy="855345"/>
          </a:xfrm>
        </p:spPr>
        <p:txBody>
          <a:bodyPr vert="horz" wrap="square" lIns="91440" tIns="45720" rIns="91440" bIns="45720" anchor="ctr" anchorCtr="0"/>
          <a:lstStyle/>
          <a:p>
            <a:pPr algn="ctr"/>
            <a:r>
              <a:rPr lang="en-GB" altLang="en-US" sz="3600" b="1" dirty="0">
                <a:solidFill>
                  <a:srgbClr val="FFFF00"/>
                </a:solidFill>
                <a:latin typeface="Times New Roman" panose="02020603050405020304" pitchFamily="18" charset="0"/>
                <a:cs typeface="Times New Roman" panose="02020603050405020304" pitchFamily="18" charset="0"/>
              </a:rPr>
              <a:t>Central market KhartoumNorth May 2023</a:t>
            </a:r>
            <a:endParaRPr lang="en-US" altLang="en-US" sz="3600" b="1" dirty="0">
              <a:solidFill>
                <a:srgbClr val="FFFF00"/>
              </a:solidFill>
              <a:latin typeface="Times New Roman" panose="02020603050405020304" pitchFamily="18" charset="0"/>
              <a:ea typeface="Times New Roman" panose="02020603050405020304" pitchFamily="18" charset="0"/>
            </a:endParaRPr>
          </a:p>
        </p:txBody>
      </p:sp>
      <p:sp>
        <p:nvSpPr>
          <p:cNvPr id="23555" name="Content Placeholder 2"/>
          <p:cNvSpPr>
            <a:spLocks noGrp="1"/>
          </p:cNvSpPr>
          <p:nvPr>
            <p:ph idx="1"/>
          </p:nvPr>
        </p:nvSpPr>
        <p:spPr/>
        <p:txBody>
          <a:bodyPr vert="horz" wrap="square" lIns="91440" tIns="45720" rIns="91440" bIns="45720" anchor="t" anchorCtr="0"/>
          <a:lstStyle/>
          <a:p>
            <a:endParaRPr lang="en-US" altLang="en-US" dirty="0"/>
          </a:p>
        </p:txBody>
      </p:sp>
      <p:sp>
        <p:nvSpPr>
          <p:cNvPr id="23556"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48</a:t>
            </a:fld>
            <a:endParaRPr lang="en-US" altLang="en-US" sz="1400" dirty="0"/>
          </a:p>
        </p:txBody>
      </p:sp>
      <p:pic>
        <p:nvPicPr>
          <p:cNvPr id="23557" name="Picture 2" descr="Sudan capital rocked by air strikes, looting"/>
          <p:cNvPicPr>
            <a:picLocks noChangeAspect="1"/>
          </p:cNvPicPr>
          <p:nvPr/>
        </p:nvPicPr>
        <p:blipFill>
          <a:blip r:embed="rId2"/>
          <a:stretch>
            <a:fillRect/>
          </a:stretch>
        </p:blipFill>
        <p:spPr>
          <a:xfrm>
            <a:off x="679450" y="876300"/>
            <a:ext cx="7772400" cy="582930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1763713"/>
          </a:xfrm>
        </p:spPr>
        <p:txBody>
          <a:bodyPr vert="horz" wrap="square" lIns="91440" tIns="45720" rIns="91440" bIns="45720" anchor="ctr" anchorCtr="0"/>
          <a:lstStyle/>
          <a:p>
            <a:pPr algn="ctr"/>
            <a:r>
              <a:rPr lang="en-GB" altLang="en-US" sz="4000" b="1" dirty="0">
                <a:solidFill>
                  <a:srgbClr val="FFFF00"/>
                </a:solidFill>
                <a:latin typeface="Times New Roman" panose="02020603050405020304" pitchFamily="18" charset="0"/>
                <a:cs typeface="Times New Roman" panose="02020603050405020304" pitchFamily="18" charset="0"/>
              </a:rPr>
              <a:t>Fasher the capital of Darfur: Market on fire</a:t>
            </a:r>
            <a:endParaRPr lang="en-US" altLang="en-US" sz="4000" b="1" dirty="0">
              <a:solidFill>
                <a:srgbClr val="FFFF00"/>
              </a:solidFill>
              <a:latin typeface="Times New Roman" panose="02020603050405020304" pitchFamily="18" charset="0"/>
              <a:ea typeface="Times New Roman" panose="02020603050405020304" pitchFamily="18" charset="0"/>
            </a:endParaRPr>
          </a:p>
        </p:txBody>
      </p:sp>
      <p:pic>
        <p:nvPicPr>
          <p:cNvPr id="24580" name="Picture 2" descr="Sudan's war kills over 9,000 in 6 months of 'humanitarian nightmare' : NPR"/>
          <p:cNvPicPr>
            <a:picLocks noGrp="1" noChangeAspect="1"/>
          </p:cNvPicPr>
          <p:nvPr>
            <p:ph idx="1"/>
          </p:nvPr>
        </p:nvPicPr>
        <p:blipFill>
          <a:blip r:embed="rId2"/>
          <a:stretch>
            <a:fillRect/>
          </a:stretch>
        </p:blipFill>
        <p:spPr>
          <a:xfrm>
            <a:off x="3262312" y="3129756"/>
            <a:ext cx="2619375" cy="1743075"/>
          </a:xfrm>
        </p:spPr>
      </p:pic>
      <p:sp>
        <p:nvSpPr>
          <p:cNvPr id="24579"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49</a:t>
            </a:fld>
            <a:endParaRPr lang="en-US" alt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75640" y="116840"/>
            <a:ext cx="7782560" cy="397510"/>
          </a:xfrm>
        </p:spPr>
        <p:txBody>
          <a:bodyPr vert="horz" wrap="square" lIns="91440" tIns="45720" rIns="91440" bIns="45720" anchor="ctr" anchorCtr="0">
            <a:normAutofit fontScale="90000"/>
          </a:bodyPr>
          <a:lstStyle/>
          <a:p>
            <a:r>
              <a:rPr lang="en-GB" altLang="en-US" sz="3600" b="1" dirty="0">
                <a:latin typeface="Times New Roman" panose="02020603050405020304" pitchFamily="18" charset="0"/>
                <a:cs typeface="Times New Roman" panose="02020603050405020304" pitchFamily="18" charset="0"/>
              </a:rPr>
              <a:t>2b</a:t>
            </a:r>
          </a:p>
        </p:txBody>
      </p:sp>
      <p:sp>
        <p:nvSpPr>
          <p:cNvPr id="3" name="Content Placeholder 2"/>
          <p:cNvSpPr>
            <a:spLocks noGrp="1"/>
          </p:cNvSpPr>
          <p:nvPr>
            <p:ph idx="1"/>
          </p:nvPr>
        </p:nvSpPr>
        <p:spPr>
          <a:xfrm>
            <a:off x="80010" y="514350"/>
            <a:ext cx="8911590" cy="6343650"/>
          </a:xfrm>
        </p:spPr>
        <p:txBody>
          <a:bodyPr vert="horz" wrap="square" lIns="91440" tIns="45720" rIns="91440" bIns="45720" numCol="1" anchor="t" anchorCtr="0" compatLnSpc="1"/>
          <a:lstStyle/>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paramilitary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RSF</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was </a:t>
            </a:r>
            <a:r>
              <a:rPr kumimoji="0" lang="en-US" sz="3200"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established</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 2013</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militia group was then utilized by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Islamist regime </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to fight anti-government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rebel groups </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 Darfur, South Kordofan and Blue Nile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States.</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The current conflict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started</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 Khartoum State </a:t>
            </a:r>
            <a:r>
              <a:rPr kumimoji="0" lang="en-GB" alt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tri-city capital </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and Darfur, later spreading to </a:t>
            </a:r>
            <a:r>
              <a:rPr kumimoji="0" lang="en-US" sz="3200"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other states</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Fear of further escalation to safe</a:t>
            </a:r>
            <a:r>
              <a:rPr kumimoji="0" lang="en-GB" alt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a:t>
            </a:r>
            <a:r>
              <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areas.</a:t>
            </a:r>
          </a:p>
          <a:p>
            <a:pPr marL="742950" marR="0" lvl="1" indent="-285750" algn="l" defTabSz="914400" rtl="0" eaLnBrk="0" fontAlgn="base" latinLnBrk="0" hangingPunct="0">
              <a:lnSpc>
                <a:spcPct val="100000"/>
              </a:lnSpc>
              <a:spcBef>
                <a:spcPts val="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10244"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5</a:t>
            </a:fld>
            <a:endParaRPr lang="en-US" altLang="en-US" sz="1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995"/>
            <a:ext cx="9114790" cy="935990"/>
          </a:xfrm>
        </p:spPr>
        <p:txBody>
          <a:bodyPr/>
          <a:lstStyle/>
          <a:p>
            <a:pPr algn="ctr"/>
            <a:r>
              <a:rPr lang="en-GB" altLang="en-US" sz="2800">
                <a:solidFill>
                  <a:srgbClr val="FFFF00"/>
                </a:solidFill>
                <a:latin typeface="Times New Roman" panose="02020603050405020304" pitchFamily="18" charset="0"/>
                <a:cs typeface="Times New Roman" panose="02020603050405020304" pitchFamily="18" charset="0"/>
              </a:rPr>
              <a:t>Livestock market area in Fasher, the capital of  Darfur Region</a:t>
            </a:r>
            <a:br>
              <a:rPr lang="en-GB" altLang="en-US" sz="2800">
                <a:solidFill>
                  <a:srgbClr val="FFFF00"/>
                </a:solidFill>
                <a:latin typeface="Times New Roman" panose="02020603050405020304" pitchFamily="18" charset="0"/>
                <a:cs typeface="Times New Roman" panose="02020603050405020304" pitchFamily="18" charset="0"/>
              </a:rPr>
            </a:br>
            <a:r>
              <a:rPr lang="en-GB" altLang="en-US" sz="2800">
                <a:solidFill>
                  <a:srgbClr val="FFFF00"/>
                </a:solidFill>
                <a:latin typeface="Times New Roman" panose="02020603050405020304" pitchFamily="18" charset="0"/>
                <a:cs typeface="Times New Roman" panose="02020603050405020304" pitchFamily="18" charset="0"/>
              </a:rPr>
              <a:t>September 2023</a:t>
            </a:r>
          </a:p>
        </p:txBody>
      </p:sp>
      <p:sp>
        <p:nvSpPr>
          <p:cNvPr id="3" name="Content Placeholder 2"/>
          <p:cNvSpPr>
            <a:spLocks noGrp="1"/>
          </p:cNvSpPr>
          <p:nvPr>
            <p:ph idx="1"/>
          </p:nvPr>
        </p:nvSpPr>
        <p:spPr>
          <a:xfrm>
            <a:off x="-635" y="1104265"/>
            <a:ext cx="9145270" cy="5594350"/>
          </a:xfrm>
        </p:spPr>
        <p:txBody>
          <a:bodyPr/>
          <a:lstStyle/>
          <a:p>
            <a:endParaRPr lang="en-GB" altLang="en-US"/>
          </a:p>
        </p:txBody>
      </p:sp>
      <p:pic>
        <p:nvPicPr>
          <p:cNvPr id="104" name="Picture 103"/>
          <p:cNvPicPr/>
          <p:nvPr/>
        </p:nvPicPr>
        <p:blipFill>
          <a:blip r:embed="rId2"/>
          <a:stretch>
            <a:fillRect/>
          </a:stretch>
        </p:blipFill>
        <p:spPr>
          <a:xfrm>
            <a:off x="46355" y="990600"/>
            <a:ext cx="9032875" cy="5725795"/>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301625"/>
            <a:ext cx="8839200" cy="765175"/>
          </a:xfrm>
        </p:spPr>
        <p:txBody>
          <a:bodyPr vert="horz" wrap="square" lIns="91440" tIns="45720" rIns="91440" bIns="45720" anchor="ctr" anchorCtr="0"/>
          <a:lstStyle/>
          <a:p>
            <a:pPr algn="ctr"/>
            <a:r>
              <a:rPr lang="en-GB" altLang="en-US" sz="4000" dirty="0">
                <a:solidFill>
                  <a:srgbClr val="FFFF00"/>
                </a:solidFill>
                <a:latin typeface="Times New Roman" panose="02020603050405020304" pitchFamily="18" charset="0"/>
                <a:cs typeface="Times New Roman" panose="02020603050405020304" pitchFamily="18" charset="0"/>
              </a:rPr>
              <a:t>Central Khartoum in flames</a:t>
            </a:r>
            <a:endParaRPr lang="en-US" altLang="en-US" sz="4000" dirty="0">
              <a:solidFill>
                <a:srgbClr val="FFFF00"/>
              </a:solidFill>
              <a:latin typeface="Times New Roman" panose="02020603050405020304" pitchFamily="18" charset="0"/>
              <a:ea typeface="Times New Roman" panose="02020603050405020304" pitchFamily="18" charset="0"/>
            </a:endParaRPr>
          </a:p>
        </p:txBody>
      </p:sp>
      <p:pic>
        <p:nvPicPr>
          <p:cNvPr id="39940" name="Picture 2" descr="Central Khartoum in flames as war rages across Sudan - New Vision Official"/>
          <p:cNvPicPr>
            <a:picLocks noGrp="1" noChangeAspect="1"/>
          </p:cNvPicPr>
          <p:nvPr>
            <p:ph idx="1"/>
          </p:nvPr>
        </p:nvPicPr>
        <p:blipFill>
          <a:blip r:embed="rId2"/>
          <a:srcRect/>
          <a:stretch>
            <a:fillRect/>
          </a:stretch>
        </p:blipFill>
        <p:spPr>
          <a:xfrm>
            <a:off x="1709738" y="990600"/>
            <a:ext cx="5376862" cy="5726113"/>
          </a:xfrm>
        </p:spPr>
      </p:pic>
      <p:sp>
        <p:nvSpPr>
          <p:cNvPr id="39939"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51</a:t>
            </a:fld>
            <a:endParaRPr lang="en-US" altLang="en-US" sz="1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 y="-119380"/>
            <a:ext cx="9072245" cy="915670"/>
          </a:xfrm>
        </p:spPr>
        <p:txBody>
          <a:bodyPr/>
          <a:lstStyle/>
          <a:p>
            <a:pPr algn="ctr"/>
            <a:r>
              <a:rPr lang="en-GB" altLang="en-US" sz="3600" b="1">
                <a:solidFill>
                  <a:srgbClr val="FFFF00"/>
                </a:solidFill>
                <a:latin typeface="Times New Roman" panose="02020603050405020304" pitchFamily="18" charset="0"/>
                <a:cs typeface="Times New Roman" panose="02020603050405020304" pitchFamily="18" charset="0"/>
              </a:rPr>
              <a:t>Nyala capital of South Darfur State</a:t>
            </a:r>
          </a:p>
        </p:txBody>
      </p:sp>
      <p:sp>
        <p:nvSpPr>
          <p:cNvPr id="3" name="Content Placeholder 2"/>
          <p:cNvSpPr>
            <a:spLocks noGrp="1"/>
          </p:cNvSpPr>
          <p:nvPr>
            <p:ph idx="1"/>
          </p:nvPr>
        </p:nvSpPr>
        <p:spPr/>
        <p:txBody>
          <a:bodyPr/>
          <a:lstStyle/>
          <a:p>
            <a:endParaRPr lang="en-GB" altLang="en-US"/>
          </a:p>
        </p:txBody>
      </p:sp>
      <p:pic>
        <p:nvPicPr>
          <p:cNvPr id="101" name="Picture 100"/>
          <p:cNvPicPr/>
          <p:nvPr/>
        </p:nvPicPr>
        <p:blipFill>
          <a:blip r:embed="rId2"/>
          <a:stretch>
            <a:fillRect/>
          </a:stretch>
        </p:blipFill>
        <p:spPr>
          <a:xfrm>
            <a:off x="131445" y="598805"/>
            <a:ext cx="9050655" cy="6259830"/>
          </a:xfrm>
          <a:prstGeom prst="rect">
            <a:avLst/>
          </a:prstGeom>
          <a:noFill/>
          <a:ln w="9525">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47065" y="-152400"/>
            <a:ext cx="7772400" cy="1462088"/>
          </a:xfrm>
        </p:spPr>
        <p:txBody>
          <a:bodyPr vert="horz" wrap="square" lIns="91440" tIns="45720" rIns="91440" bIns="45720" anchor="ctr" anchorCtr="0"/>
          <a:lstStyle/>
          <a:p>
            <a:pPr algn="ctr"/>
            <a:r>
              <a:rPr lang="en-GB" altLang="en-US" sz="3600" b="1" dirty="0">
                <a:solidFill>
                  <a:srgbClr val="FFFF00"/>
                </a:solidFill>
                <a:latin typeface="Times New Roman" panose="02020603050405020304" pitchFamily="18" charset="0"/>
                <a:cs typeface="Times New Roman" panose="02020603050405020304" pitchFamily="18" charset="0"/>
              </a:rPr>
              <a:t>Khartoum the Capital of Sudan</a:t>
            </a:r>
          </a:p>
        </p:txBody>
      </p:sp>
      <p:pic>
        <p:nvPicPr>
          <p:cNvPr id="33797" name="Picture 2" descr="Central Khartoum in flames as war rages across Sudan | Mena – Gulf News"/>
          <p:cNvPicPr>
            <a:picLocks noGrp="1" noChangeAspect="1"/>
          </p:cNvPicPr>
          <p:nvPr>
            <p:ph idx="1"/>
          </p:nvPr>
        </p:nvPicPr>
        <p:blipFill>
          <a:blip r:embed="rId2"/>
          <a:srcRect/>
          <a:stretch>
            <a:fillRect/>
          </a:stretch>
        </p:blipFill>
        <p:spPr>
          <a:xfrm>
            <a:off x="190500" y="1763713"/>
            <a:ext cx="5143500" cy="3857625"/>
          </a:xfrm>
        </p:spPr>
      </p:pic>
      <p:sp>
        <p:nvSpPr>
          <p:cNvPr id="33795"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53</a:t>
            </a:fld>
            <a:endParaRPr lang="en-US" altLang="en-US" sz="1400" dirty="0"/>
          </a:p>
        </p:txBody>
      </p:sp>
      <p:pic>
        <p:nvPicPr>
          <p:cNvPr id="33796" name="Picture 2" descr="Sudan War Monitor on X: &quot;This morning a fire engulfed the Greater Nile  Petroleum Operating Company Tower in Khartoum, a city where the army and  the paramilitary Rapid Support Forces have been"/>
          <p:cNvPicPr>
            <a:picLocks noChangeAspect="1"/>
          </p:cNvPicPr>
          <p:nvPr/>
        </p:nvPicPr>
        <p:blipFill>
          <a:blip r:embed="rId3"/>
          <a:stretch>
            <a:fillRect/>
          </a:stretch>
        </p:blipFill>
        <p:spPr>
          <a:xfrm>
            <a:off x="5334000" y="1056640"/>
            <a:ext cx="3085465" cy="5525135"/>
          </a:xfrm>
          <a:prstGeom prst="rect">
            <a:avLst/>
          </a:prstGeom>
          <a:noFill/>
          <a:ln w="9525">
            <a:noFill/>
          </a:ln>
        </p:spPr>
      </p:pic>
      <p:pic>
        <p:nvPicPr>
          <p:cNvPr id="100" name="Picture 99"/>
          <p:cNvPicPr/>
          <p:nvPr/>
        </p:nvPicPr>
        <p:blipFill>
          <a:blip r:embed="rId4"/>
          <a:stretch>
            <a:fillRect/>
          </a:stretch>
        </p:blipFill>
        <p:spPr>
          <a:xfrm>
            <a:off x="76200" y="1056640"/>
            <a:ext cx="8769985" cy="5685790"/>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
            <a:ext cx="9022715" cy="1057275"/>
          </a:xfrm>
        </p:spPr>
        <p:txBody>
          <a:bodyPr/>
          <a:lstStyle/>
          <a:p>
            <a:pPr algn="ctr"/>
            <a:r>
              <a:rPr lang="en-GB" altLang="en-US" sz="3200">
                <a:solidFill>
                  <a:srgbClr val="FFFF00"/>
                </a:solidFill>
                <a:latin typeface="Times New Roman" panose="02020603050405020304" pitchFamily="18" charset="0"/>
                <a:cs typeface="Times New Roman" panose="02020603050405020304" pitchFamily="18" charset="0"/>
                <a:sym typeface="+mn-ea"/>
              </a:rPr>
              <a:t>Many Khartoum homes and businesses have been destroyed by artillery fire</a:t>
            </a:r>
            <a:endParaRPr lang="en-GB" altLang="en-US" sz="32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GB" altLang="en-US"/>
          </a:p>
        </p:txBody>
      </p:sp>
      <p:pic>
        <p:nvPicPr>
          <p:cNvPr id="100" name="Picture 99"/>
          <p:cNvPicPr/>
          <p:nvPr/>
        </p:nvPicPr>
        <p:blipFill>
          <a:blip r:embed="rId2"/>
          <a:stretch>
            <a:fillRect/>
          </a:stretch>
        </p:blipFill>
        <p:spPr>
          <a:xfrm>
            <a:off x="609600" y="1197610"/>
            <a:ext cx="7994015" cy="5660390"/>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16330"/>
          </a:xfrm>
        </p:spPr>
        <p:txBody>
          <a:bodyPr/>
          <a:lstStyle/>
          <a:p>
            <a:pPr algn="ctr"/>
            <a:r>
              <a:rPr lang="en-GB" altLang="en-US" sz="3600" b="1" dirty="0">
                <a:solidFill>
                  <a:srgbClr val="FFFF00"/>
                </a:solidFill>
                <a:latin typeface="Times New Roman" panose="02020603050405020304" pitchFamily="18" charset="0"/>
                <a:cs typeface="Times New Roman" panose="02020603050405020304" pitchFamily="18" charset="0"/>
                <a:sym typeface="+mn-ea"/>
              </a:rPr>
              <a:t>Khartoum May 2023</a:t>
            </a:r>
          </a:p>
        </p:txBody>
      </p:sp>
      <p:pic>
        <p:nvPicPr>
          <p:cNvPr id="32772" name="Picture 4" descr="People pass by damaged cars and buildings at the central market during clashes between the paramilitary Rapid Support Forces and the army in Khartoum North, Sudan April 27, 2023. REUTERS/ Mohamed Nureldin Abdallah     TPX IMAGES OF THE DAY     "/>
          <p:cNvPicPr>
            <a:picLocks noGrp="1" noChangeAspect="1"/>
          </p:cNvPicPr>
          <p:nvPr>
            <p:ph idx="1"/>
          </p:nvPr>
        </p:nvPicPr>
        <p:blipFill>
          <a:blip r:embed="rId2"/>
          <a:srcRect/>
          <a:stretch>
            <a:fillRect/>
          </a:stretch>
        </p:blipFill>
        <p:spPr>
          <a:xfrm>
            <a:off x="-16510" y="1192530"/>
            <a:ext cx="9066530" cy="5100955"/>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vert="horz" wrap="square" lIns="91440" tIns="45720" rIns="91440" bIns="45720" anchor="ctr" anchorCtr="0"/>
          <a:lstStyle/>
          <a:p>
            <a:pPr algn="ctr"/>
            <a:r>
              <a:rPr lang="en-GB" altLang="en-US" dirty="0">
                <a:solidFill>
                  <a:srgbClr val="FFFF00"/>
                </a:solidFill>
                <a:latin typeface="Times New Roman" panose="02020603050405020304" pitchFamily="18" charset="0"/>
                <a:cs typeface="Times New Roman" panose="02020603050405020304" pitchFamily="18" charset="0"/>
              </a:rPr>
              <a:t>Khartoum April 2023</a:t>
            </a:r>
            <a:endParaRPr lang="en-US" altLang="en-US" dirty="0">
              <a:solidFill>
                <a:srgbClr val="FFFF00"/>
              </a:solidFill>
              <a:latin typeface="Times New Roman" panose="02020603050405020304" pitchFamily="18" charset="0"/>
              <a:ea typeface="Times New Roman" panose="02020603050405020304" pitchFamily="18" charset="0"/>
            </a:endParaRPr>
          </a:p>
        </p:txBody>
      </p:sp>
      <p:pic>
        <p:nvPicPr>
          <p:cNvPr id="34820" name="Picture 2" descr="Sudan: A drive through Khartoum streets wrecked by fighting - BBC News"/>
          <p:cNvPicPr>
            <a:picLocks noGrp="1" noChangeAspect="1"/>
          </p:cNvPicPr>
          <p:nvPr>
            <p:ph idx="1"/>
          </p:nvPr>
        </p:nvPicPr>
        <p:blipFill>
          <a:blip r:embed="rId2"/>
          <a:stretch>
            <a:fillRect/>
          </a:stretch>
        </p:blipFill>
        <p:spPr>
          <a:xfrm>
            <a:off x="2032000" y="2578894"/>
            <a:ext cx="5080000" cy="2844800"/>
          </a:xfrm>
        </p:spPr>
      </p:pic>
      <p:sp>
        <p:nvSpPr>
          <p:cNvPr id="34819"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56</a:t>
            </a:fld>
            <a:endParaRPr lang="en-US" altLang="en-US" sz="1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vert="horz" wrap="square" lIns="91440" tIns="45720" rIns="91440" bIns="45720" anchor="ctr" anchorCtr="0"/>
          <a:lstStyle/>
          <a:p>
            <a:pPr algn="ctr"/>
            <a:r>
              <a:rPr lang="en-GB" altLang="en-US" dirty="0">
                <a:solidFill>
                  <a:srgbClr val="FFFF00"/>
                </a:solidFill>
                <a:latin typeface="Times New Roman" panose="02020603050405020304" pitchFamily="18" charset="0"/>
                <a:cs typeface="Times New Roman" panose="02020603050405020304" pitchFamily="18" charset="0"/>
              </a:rPr>
              <a:t>Khartoum Airport</a:t>
            </a:r>
            <a:endParaRPr lang="en-US" altLang="en-US" dirty="0">
              <a:solidFill>
                <a:srgbClr val="FFFF00"/>
              </a:solidFill>
              <a:latin typeface="Times New Roman" panose="02020603050405020304" pitchFamily="18" charset="0"/>
              <a:ea typeface="Times New Roman" panose="02020603050405020304" pitchFamily="18" charset="0"/>
            </a:endParaRPr>
          </a:p>
        </p:txBody>
      </p:sp>
      <p:pic>
        <p:nvPicPr>
          <p:cNvPr id="35844" name="Picture 2" descr="r/Sudan - The destruction and devastation of The Khartoum Airport in the aftermath of the conflict in the Capital"/>
          <p:cNvPicPr>
            <a:picLocks noGrp="1" noChangeAspect="1"/>
          </p:cNvPicPr>
          <p:nvPr>
            <p:ph idx="1"/>
          </p:nvPr>
        </p:nvPicPr>
        <p:blipFill>
          <a:blip r:embed="rId2"/>
          <a:stretch>
            <a:fillRect/>
          </a:stretch>
        </p:blipFill>
        <p:spPr>
          <a:xfrm>
            <a:off x="1524000" y="1967706"/>
            <a:ext cx="6096000" cy="4067175"/>
          </a:xfrm>
        </p:spPr>
      </p:pic>
      <p:sp>
        <p:nvSpPr>
          <p:cNvPr id="35843"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57</a:t>
            </a:fld>
            <a:endParaRPr lang="en-US" altLang="en-US" sz="1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vert="horz" wrap="square" lIns="91440" tIns="45720" rIns="91440" bIns="45720" anchor="ctr" anchorCtr="0"/>
          <a:lstStyle/>
          <a:p>
            <a:pPr algn="ctr"/>
            <a:r>
              <a:rPr lang="en-GB" altLang="en-US" dirty="0">
                <a:solidFill>
                  <a:srgbClr val="FFFF00"/>
                </a:solidFill>
                <a:latin typeface="Times New Roman" panose="02020603050405020304" pitchFamily="18" charset="0"/>
                <a:cs typeface="Times New Roman" panose="02020603050405020304" pitchFamily="18" charset="0"/>
              </a:rPr>
              <a:t>Khartoum Airport</a:t>
            </a:r>
            <a:endParaRPr lang="en-US" altLang="en-US" dirty="0"/>
          </a:p>
        </p:txBody>
      </p:sp>
      <p:pic>
        <p:nvPicPr>
          <p:cNvPr id="36868" name="Picture 2" descr="r/Sudan - The destruction and devastation of The Khartoum Airport in the aftermath of the conflict in the Capital"/>
          <p:cNvPicPr>
            <a:picLocks noGrp="1" noChangeAspect="1"/>
          </p:cNvPicPr>
          <p:nvPr>
            <p:ph idx="1"/>
          </p:nvPr>
        </p:nvPicPr>
        <p:blipFill>
          <a:blip r:embed="rId2"/>
          <a:stretch>
            <a:fillRect/>
          </a:stretch>
        </p:blipFill>
        <p:spPr>
          <a:xfrm>
            <a:off x="1524000" y="1967706"/>
            <a:ext cx="6096000" cy="4067175"/>
          </a:xfrm>
        </p:spPr>
      </p:pic>
      <p:sp>
        <p:nvSpPr>
          <p:cNvPr id="36867"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58</a:t>
            </a:fld>
            <a:endParaRPr lang="en-US" altLang="en-US" sz="1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0" y="-304800"/>
            <a:ext cx="9144000" cy="1014730"/>
          </a:xfrm>
        </p:spPr>
        <p:txBody>
          <a:bodyPr vert="horz" wrap="square" lIns="91440" tIns="45720" rIns="91440" bIns="45720" numCol="1" anchor="ctr" anchorCtr="0" compatLnSpc="1">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defRPr/>
            </a:pP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34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Impact on Education (Schools and Universities)</a:t>
            </a:r>
            <a:br>
              <a:rPr kumimoji="0" lang="en-US" sz="3400" b="1"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raditional Arabic" panose="02020603050405020304" pitchFamily="18" charset="-78"/>
              </a:rPr>
            </a:br>
            <a:r>
              <a:rPr kumimoji="0" lang="en-US" sz="3400" b="1"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raditional Arabic" panose="02020603050405020304" pitchFamily="18" charset="-78"/>
              </a:rPr>
              <a:t>11</a:t>
            </a:r>
            <a:endParaRPr kumimoji="0" lang="en-US" altLang="en-US" sz="3400" b="1" i="0" u="none" strike="noStrike" kern="0" cap="none" spc="0" normalizeH="0" baseline="0" noProof="0" dirty="0">
              <a:ln>
                <a:noFill/>
              </a:ln>
              <a:solidFill>
                <a:srgbClr val="FFFF00"/>
              </a:solidFill>
              <a:effectLst/>
              <a:uLnTx/>
              <a:uFillTx/>
              <a:latin typeface="+mj-lt"/>
              <a:ea typeface="+mj-ea"/>
              <a:cs typeface="+mj-cs"/>
            </a:endParaRPr>
          </a:p>
        </p:txBody>
      </p:sp>
      <p:sp>
        <p:nvSpPr>
          <p:cNvPr id="40963"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59</a:t>
            </a:fld>
            <a:endParaRPr lang="en-US" altLang="en-US" sz="1400" dirty="0"/>
          </a:p>
        </p:txBody>
      </p:sp>
      <p:sp>
        <p:nvSpPr>
          <p:cNvPr id="40964" name="TextBox 10"/>
          <p:cNvSpPr txBox="1"/>
          <p:nvPr/>
        </p:nvSpPr>
        <p:spPr>
          <a:xfrm>
            <a:off x="-46990" y="715645"/>
            <a:ext cx="9152890" cy="6531610"/>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cs typeface="+mn-cs"/>
              </a:defRPr>
            </a:lvl5pPr>
          </a:lstStyle>
          <a:p>
            <a:pPr marL="0" lvl="1" indent="-176530" algn="justLow">
              <a:spcBef>
                <a:spcPts val="600"/>
              </a:spcBef>
              <a:buClr>
                <a:srgbClr val="FFFF00"/>
              </a:buClr>
              <a:buSzPct val="125000"/>
            </a:pPr>
            <a:r>
              <a:rPr lang="en-US" altLang="en-US" sz="3000" dirty="0">
                <a:latin typeface="Times New Roman" panose="02020603050405020304" pitchFamily="18" charset="0"/>
                <a:cs typeface="Times New Roman" panose="02020603050405020304" pitchFamily="18" charset="0"/>
                <a:sym typeface="+mn-ea"/>
              </a:rPr>
              <a:t>Sudan </a:t>
            </a:r>
            <a:r>
              <a:rPr lang="en-GB" altLang="en-US" sz="3000" dirty="0">
                <a:latin typeface="Times New Roman" panose="02020603050405020304" pitchFamily="18" charset="0"/>
                <a:cs typeface="Times New Roman" panose="02020603050405020304" pitchFamily="18" charset="0"/>
                <a:sym typeface="+mn-ea"/>
              </a:rPr>
              <a:t>is </a:t>
            </a:r>
            <a:r>
              <a:rPr lang="en-US" altLang="en-US" sz="3000" dirty="0">
                <a:latin typeface="Times New Roman" panose="02020603050405020304" pitchFamily="18" charset="0"/>
                <a:cs typeface="Times New Roman" panose="02020603050405020304" pitchFamily="18" charset="0"/>
                <a:sym typeface="+mn-ea"/>
              </a:rPr>
              <a:t>facing </a:t>
            </a:r>
            <a:r>
              <a:rPr lang="en-US" altLang="en-US" sz="3000" dirty="0">
                <a:solidFill>
                  <a:srgbClr val="FFFF00"/>
                </a:solidFill>
                <a:latin typeface="Times New Roman" panose="02020603050405020304" pitchFamily="18" charset="0"/>
                <a:cs typeface="Times New Roman" panose="02020603050405020304" pitchFamily="18" charset="0"/>
                <a:sym typeface="+mn-ea"/>
              </a:rPr>
              <a:t>a severe education crisis </a:t>
            </a:r>
            <a:r>
              <a:rPr lang="en-US" altLang="en-US" sz="3000" dirty="0">
                <a:latin typeface="Times New Roman" panose="02020603050405020304" pitchFamily="18" charset="0"/>
                <a:cs typeface="Times New Roman" panose="02020603050405020304" pitchFamily="18" charset="0"/>
                <a:sym typeface="+mn-ea"/>
              </a:rPr>
              <a:t>according to U.N. </a:t>
            </a:r>
            <a:r>
              <a:rPr lang="en-US" altLang="en-US" sz="3000" dirty="0">
                <a:latin typeface="Times New Roman" panose="02020603050405020304" pitchFamily="18" charset="0"/>
                <a:cs typeface="Times New Roman" panose="02020603050405020304" pitchFamily="18" charset="0"/>
              </a:rPr>
              <a:t> </a:t>
            </a:r>
            <a:r>
              <a:rPr lang="en-US" altLang="en-US" sz="3000" dirty="0">
                <a:solidFill>
                  <a:srgbClr val="FFFF00"/>
                </a:solidFill>
                <a:latin typeface="Times New Roman" panose="02020603050405020304" pitchFamily="18" charset="0"/>
                <a:cs typeface="Times New Roman" panose="02020603050405020304" pitchFamily="18" charset="0"/>
              </a:rPr>
              <a:t>with irreversible damage.</a:t>
            </a:r>
            <a:r>
              <a:rPr lang="en-GB" altLang="en-US" sz="3000" dirty="0">
                <a:solidFill>
                  <a:srgbClr val="FFFF00"/>
                </a:solidFill>
                <a:latin typeface="Times New Roman" panose="02020603050405020304" pitchFamily="18" charset="0"/>
                <a:cs typeface="Times New Roman" panose="02020603050405020304" pitchFamily="18" charset="0"/>
              </a:rPr>
              <a:t> </a:t>
            </a:r>
          </a:p>
          <a:p>
            <a:pPr marL="176530" lvl="1" indent="-176530" algn="justLow">
              <a:spcBef>
                <a:spcPts val="600"/>
              </a:spcBef>
              <a:buClr>
                <a:srgbClr val="FFFF00"/>
              </a:buClr>
              <a:buSzPct val="125000"/>
            </a:pPr>
            <a:r>
              <a:rPr lang="en-GB" altLang="en-US" sz="3000" dirty="0">
                <a:solidFill>
                  <a:schemeClr val="tx1"/>
                </a:solidFill>
                <a:latin typeface="Times New Roman" panose="02020603050405020304" pitchFamily="18" charset="0"/>
                <a:cs typeface="Times New Roman" panose="02020603050405020304" pitchFamily="18" charset="0"/>
              </a:rPr>
              <a:t>&gt; </a:t>
            </a:r>
            <a:r>
              <a:rPr lang="en-US" altLang="en-US" sz="3000" dirty="0">
                <a:solidFill>
                  <a:srgbClr val="FFFF00"/>
                </a:solidFill>
                <a:latin typeface="Times New Roman" panose="02020603050405020304" pitchFamily="18" charset="0"/>
                <a:cs typeface="Times New Roman" panose="02020603050405020304" pitchFamily="18" charset="0"/>
              </a:rPr>
              <a:t>10,400 schools</a:t>
            </a:r>
            <a:r>
              <a:rPr lang="en-GB" altLang="en-US" sz="3000" dirty="0">
                <a:solidFill>
                  <a:srgbClr val="FFFF00"/>
                </a:solidFill>
                <a:latin typeface="Times New Roman" panose="02020603050405020304" pitchFamily="18" charset="0"/>
                <a:cs typeface="Times New Roman" panose="02020603050405020304" pitchFamily="18" charset="0"/>
              </a:rPr>
              <a:t> </a:t>
            </a:r>
            <a:r>
              <a:rPr lang="en-GB" altLang="en-US" sz="3000" dirty="0">
                <a:solidFill>
                  <a:schemeClr val="tx1"/>
                </a:solidFill>
                <a:latin typeface="Times New Roman" panose="02020603050405020304" pitchFamily="18" charset="0"/>
                <a:cs typeface="Times New Roman" panose="02020603050405020304" pitchFamily="18" charset="0"/>
              </a:rPr>
              <a:t>have closed </a:t>
            </a:r>
            <a:r>
              <a:rPr lang="en-GB" altLang="en-US" sz="3000" dirty="0">
                <a:solidFill>
                  <a:srgbClr val="FFFF00"/>
                </a:solidFill>
                <a:latin typeface="Times New Roman" panose="02020603050405020304" pitchFamily="18" charset="0"/>
                <a:cs typeface="Times New Roman" panose="02020603050405020304" pitchFamily="18" charset="0"/>
              </a:rPr>
              <a:t>indefinitely </a:t>
            </a:r>
            <a:r>
              <a:rPr lang="en-US" altLang="en-US" sz="3000" dirty="0">
                <a:latin typeface="Times New Roman" panose="02020603050405020304" pitchFamily="18" charset="0"/>
                <a:cs typeface="Times New Roman" panose="02020603050405020304" pitchFamily="18" charset="0"/>
              </a:rPr>
              <a:t> due to conflict.</a:t>
            </a:r>
          </a:p>
          <a:p>
            <a:pPr marL="176530" lvl="1" indent="-176530" algn="justLow">
              <a:spcBef>
                <a:spcPts val="600"/>
              </a:spcBef>
              <a:buClr>
                <a:srgbClr val="FFFF00"/>
              </a:buClr>
              <a:buSzPct val="125000"/>
            </a:pPr>
            <a:r>
              <a:rPr lang="en-US" altLang="en-US" sz="3000" dirty="0">
                <a:solidFill>
                  <a:srgbClr val="FFFF00"/>
                </a:solidFill>
                <a:latin typeface="Times New Roman" panose="02020603050405020304" pitchFamily="18" charset="0"/>
                <a:cs typeface="Times New Roman" panose="02020603050405020304" pitchFamily="18" charset="0"/>
              </a:rPr>
              <a:t>&gt;19 million</a:t>
            </a:r>
            <a:r>
              <a:rPr lang="en-US" altLang="en-US" sz="3000" dirty="0">
                <a:latin typeface="Times New Roman" panose="02020603050405020304" pitchFamily="18" charset="0"/>
                <a:cs typeface="Times New Roman" panose="02020603050405020304" pitchFamily="18" charset="0"/>
              </a:rPr>
              <a:t> pupils and students affected by closures.</a:t>
            </a:r>
          </a:p>
          <a:p>
            <a:pPr marL="176530" lvl="1" indent="-176530" algn="justLow">
              <a:spcBef>
                <a:spcPts val="600"/>
              </a:spcBef>
              <a:buClr>
                <a:srgbClr val="FFFF00"/>
              </a:buClr>
              <a:buSzPct val="125000"/>
            </a:pPr>
            <a:r>
              <a:rPr lang="en-US" altLang="en-US" sz="3000" dirty="0">
                <a:solidFill>
                  <a:srgbClr val="FFFF00"/>
                </a:solidFill>
                <a:latin typeface="Times New Roman" panose="02020603050405020304" pitchFamily="18" charset="0"/>
                <a:cs typeface="Times New Roman" panose="02020603050405020304" pitchFamily="18" charset="0"/>
              </a:rPr>
              <a:t>~7 million</a:t>
            </a:r>
            <a:r>
              <a:rPr lang="en-US" altLang="en-US" sz="3000" dirty="0">
                <a:latin typeface="Times New Roman" panose="02020603050405020304" pitchFamily="18" charset="0"/>
                <a:cs typeface="Times New Roman" panose="02020603050405020304" pitchFamily="18" charset="0"/>
              </a:rPr>
              <a:t> children  already </a:t>
            </a:r>
            <a:r>
              <a:rPr lang="en-US" altLang="en-US" sz="3000" dirty="0">
                <a:solidFill>
                  <a:srgbClr val="FFFF00"/>
                </a:solidFill>
                <a:latin typeface="Times New Roman" panose="02020603050405020304" pitchFamily="18" charset="0"/>
                <a:cs typeface="Times New Roman" panose="02020603050405020304" pitchFamily="18" charset="0"/>
              </a:rPr>
              <a:t>out of school </a:t>
            </a:r>
            <a:r>
              <a:rPr lang="en-US" altLang="en-US" sz="3000" dirty="0">
                <a:latin typeface="Times New Roman" panose="02020603050405020304" pitchFamily="18" charset="0"/>
                <a:cs typeface="Times New Roman" panose="02020603050405020304" pitchFamily="18" charset="0"/>
              </a:rPr>
              <a:t>before the conflict.</a:t>
            </a:r>
          </a:p>
          <a:p>
            <a:pPr marL="0" lvl="1" indent="-176530" algn="justLow">
              <a:spcBef>
                <a:spcPts val="600"/>
              </a:spcBef>
              <a:buClr>
                <a:srgbClr val="FFFF00"/>
              </a:buClr>
              <a:buSzPct val="125000"/>
            </a:pPr>
            <a:r>
              <a:rPr lang="en-US" altLang="en-US" sz="3000" dirty="0">
                <a:solidFill>
                  <a:srgbClr val="FFFF00"/>
                </a:solidFill>
                <a:latin typeface="Times New Roman" panose="02020603050405020304" pitchFamily="18" charset="0"/>
                <a:cs typeface="Times New Roman" panose="02020603050405020304" pitchFamily="18" charset="0"/>
                <a:sym typeface="+mn-ea"/>
              </a:rPr>
              <a:t>~</a:t>
            </a:r>
            <a:r>
              <a:rPr lang="en-GB" altLang="en-US" sz="3000" dirty="0">
                <a:solidFill>
                  <a:srgbClr val="FFFF00"/>
                </a:solidFill>
                <a:latin typeface="Times New Roman" panose="02020603050405020304" pitchFamily="18" charset="0"/>
                <a:cs typeface="Times New Roman" panose="02020603050405020304" pitchFamily="18" charset="0"/>
                <a:sym typeface="+mn-ea"/>
              </a:rPr>
              <a:t>5.5 million</a:t>
            </a:r>
            <a:r>
              <a:rPr lang="en-GB" altLang="en-US" sz="3000" dirty="0">
                <a:latin typeface="Times New Roman" panose="02020603050405020304" pitchFamily="18" charset="0"/>
                <a:cs typeface="Times New Roman" panose="02020603050405020304" pitchFamily="18" charset="0"/>
                <a:sym typeface="+mn-ea"/>
              </a:rPr>
              <a:t> children in safe areas are  awaiting decision from local authorities on date of reopening schools.</a:t>
            </a:r>
          </a:p>
          <a:p>
            <a:pPr marL="0" lvl="1" indent="-176530" algn="justLow">
              <a:spcBef>
                <a:spcPts val="600"/>
              </a:spcBef>
              <a:buClr>
                <a:srgbClr val="FFFF00"/>
              </a:buClr>
              <a:buSzPct val="125000"/>
            </a:pPr>
            <a:r>
              <a:rPr lang="en-GB" altLang="en-US" sz="3000" dirty="0">
                <a:latin typeface="Times New Roman" panose="02020603050405020304" pitchFamily="18" charset="0"/>
                <a:cs typeface="Times New Roman" panose="02020603050405020304" pitchFamily="18" charset="0"/>
                <a:sym typeface="+mn-ea"/>
              </a:rPr>
              <a:t>However, s</a:t>
            </a:r>
            <a:r>
              <a:rPr lang="en-US" altLang="en-US" sz="3000" dirty="0">
                <a:latin typeface="Times New Roman" panose="02020603050405020304" pitchFamily="18" charset="0"/>
                <a:cs typeface="Times New Roman" panose="02020603050405020304" pitchFamily="18" charset="0"/>
                <a:sym typeface="+mn-ea"/>
              </a:rPr>
              <a:t>chools in </a:t>
            </a:r>
            <a:r>
              <a:rPr lang="en-GB" altLang="en-US" sz="3000" dirty="0">
                <a:latin typeface="Times New Roman" panose="02020603050405020304" pitchFamily="18" charset="0"/>
                <a:cs typeface="Times New Roman" panose="02020603050405020304" pitchFamily="18" charset="0"/>
                <a:sym typeface="+mn-ea"/>
              </a:rPr>
              <a:t>safer </a:t>
            </a:r>
            <a:r>
              <a:rPr lang="en-US" altLang="en-US" sz="3000" dirty="0">
                <a:latin typeface="Times New Roman" panose="02020603050405020304" pitchFamily="18" charset="0"/>
                <a:cs typeface="Times New Roman" panose="02020603050405020304" pitchFamily="18" charset="0"/>
                <a:sym typeface="+mn-ea"/>
              </a:rPr>
              <a:t>states  have </a:t>
            </a:r>
            <a:r>
              <a:rPr lang="en-US" altLang="en-US" sz="3000" dirty="0">
                <a:solidFill>
                  <a:srgbClr val="FFFF00"/>
                </a:solidFill>
                <a:latin typeface="Times New Roman" panose="02020603050405020304" pitchFamily="18" charset="0"/>
                <a:cs typeface="Times New Roman" panose="02020603050405020304" pitchFamily="18" charset="0"/>
                <a:sym typeface="+mn-ea"/>
              </a:rPr>
              <a:t>been turned into emergency </a:t>
            </a:r>
            <a:r>
              <a:rPr lang="en-US" altLang="en-US" sz="3000" dirty="0">
                <a:latin typeface="Times New Roman" panose="02020603050405020304" pitchFamily="18" charset="0"/>
                <a:cs typeface="Times New Roman" panose="02020603050405020304" pitchFamily="18" charset="0"/>
                <a:sym typeface="+mn-ea"/>
              </a:rPr>
              <a:t>shelters for displaced people</a:t>
            </a:r>
            <a:r>
              <a:rPr lang="en-GB" altLang="en-US" sz="3000" dirty="0">
                <a:latin typeface="Times New Roman" panose="02020603050405020304" pitchFamily="18" charset="0"/>
                <a:cs typeface="Times New Roman" panose="02020603050405020304" pitchFamily="18" charset="0"/>
                <a:sym typeface="+mn-ea"/>
              </a:rPr>
              <a:t> or </a:t>
            </a:r>
            <a:r>
              <a:rPr lang="en-GB" altLang="en-US" sz="3000" dirty="0">
                <a:solidFill>
                  <a:srgbClr val="FFFF00"/>
                </a:solidFill>
                <a:latin typeface="Times New Roman" panose="02020603050405020304" pitchFamily="18" charset="0"/>
                <a:cs typeface="Times New Roman" panose="02020603050405020304" pitchFamily="18" charset="0"/>
                <a:sym typeface="+mn-ea"/>
              </a:rPr>
              <a:t> as </a:t>
            </a:r>
            <a:r>
              <a:rPr lang="en-GB" sz="3000" dirty="0">
                <a:solidFill>
                  <a:srgbClr val="FFFF00"/>
                </a:solidFill>
                <a:latin typeface="Times New Roman" panose="02020603050405020304" pitchFamily="18" charset="0"/>
                <a:cs typeface="Times New Roman" panose="02020603050405020304" pitchFamily="18" charset="0"/>
                <a:sym typeface="+mn-ea"/>
              </a:rPr>
              <a:t>barracks.</a:t>
            </a:r>
          </a:p>
          <a:p>
            <a:pPr marL="0" lvl="1" indent="-176530" algn="justLow">
              <a:spcBef>
                <a:spcPts val="600"/>
              </a:spcBef>
              <a:buClr>
                <a:srgbClr val="FFFF00"/>
              </a:buClr>
              <a:buSzPct val="125000"/>
            </a:pPr>
            <a:r>
              <a:rPr lang="en-GB" sz="3000" dirty="0">
                <a:solidFill>
                  <a:srgbClr val="FFFF00"/>
                </a:solidFill>
                <a:latin typeface="Times New Roman" panose="02020603050405020304" pitchFamily="18" charset="0"/>
                <a:cs typeface="Times New Roman" panose="02020603050405020304" pitchFamily="18" charset="0"/>
                <a:sym typeface="+mn-ea"/>
              </a:rPr>
              <a:t>No official</a:t>
            </a:r>
            <a:r>
              <a:rPr lang="en-GB" sz="3000" dirty="0">
                <a:latin typeface="Times New Roman" panose="02020603050405020304" pitchFamily="18" charset="0"/>
                <a:cs typeface="Times New Roman" panose="02020603050405020304" pitchFamily="18" charset="0"/>
                <a:sym typeface="+mn-ea"/>
              </a:rPr>
              <a:t> knows when schools </a:t>
            </a:r>
            <a:r>
              <a:rPr lang="en-GB" sz="3000" dirty="0">
                <a:solidFill>
                  <a:srgbClr val="FFFF00"/>
                </a:solidFill>
                <a:latin typeface="Times New Roman" panose="02020603050405020304" pitchFamily="18" charset="0"/>
                <a:cs typeface="Times New Roman" panose="02020603050405020304" pitchFamily="18" charset="0"/>
                <a:sym typeface="+mn-ea"/>
              </a:rPr>
              <a:t>reopen</a:t>
            </a:r>
            <a:r>
              <a:rPr lang="en-GB" sz="3000" dirty="0">
                <a:latin typeface="Times New Roman" panose="02020603050405020304" pitchFamily="18" charset="0"/>
                <a:cs typeface="Times New Roman" panose="02020603050405020304" pitchFamily="18" charset="0"/>
                <a:sym typeface="+mn-ea"/>
              </a:rPr>
              <a:t>.</a:t>
            </a:r>
          </a:p>
        </p:txBody>
      </p:sp>
      <p:sp>
        <p:nvSpPr>
          <p:cNvPr id="40965" name="Oval 1"/>
          <p:cNvSpPr/>
          <p:nvPr/>
        </p:nvSpPr>
        <p:spPr>
          <a:xfrm>
            <a:off x="4343400" y="838200"/>
            <a:ext cx="457200" cy="381000"/>
          </a:xfrm>
          <a:prstGeom prst="ellipse">
            <a:avLst/>
          </a:prstGeom>
          <a:noFill/>
          <a:ln w="9525" cap="flat" cmpd="sng">
            <a:solidFill>
              <a:schemeClr val="tx1"/>
            </a:solidFill>
            <a:prstDash val="solid"/>
            <a:headEnd type="none" w="med" len="med"/>
            <a:tailEnd type="none" w="med" len="med"/>
          </a:ln>
        </p:spPr>
        <p:txBody>
          <a:bodyPr/>
          <a:lstStyle/>
          <a:p>
            <a:pPr algn="r" eaLnBrk="1" hangingPunct="1"/>
            <a:endParaRPr lang="en-US" altLang="x-none" dirty="0">
              <a:latin typeface="Arial Black" panose="020B0A040201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200" y="-249237"/>
            <a:ext cx="9144000" cy="1468437"/>
          </a:xfrm>
        </p:spPr>
        <p:txBody>
          <a:bodyPr vert="horz" wrap="square" lIns="91440" tIns="45720" rIns="91440" bIns="45720" anchor="ctr" anchorCtr="0"/>
          <a:lstStyle/>
          <a:p>
            <a:pPr algn="just"/>
            <a:r>
              <a:rPr lang="en-US" altLang="en-US" sz="2400" b="1" dirty="0">
                <a:solidFill>
                  <a:srgbClr val="FFFF00"/>
                </a:solidFill>
                <a:latin typeface="Times New Roman" panose="02020603050405020304" pitchFamily="18" charset="0"/>
                <a:cs typeface="Times New Roman" panose="02020603050405020304" pitchFamily="18" charset="0"/>
              </a:rPr>
              <a:t>Abdel Fattah al-Burhan, the Supreme Commander of the Sudanese Armed Forces (SAF), and his rival, Mohamed Hamdan Daglo, Commander of the paramilitary Rapid Support Forces (RSF).</a:t>
            </a:r>
            <a:endParaRPr lang="en-US" altLang="en-US" sz="2400" b="1" dirty="0">
              <a:solidFill>
                <a:srgbClr val="FFFF00"/>
              </a:solidFill>
            </a:endParaRPr>
          </a:p>
        </p:txBody>
      </p:sp>
      <p:pic>
        <p:nvPicPr>
          <p:cNvPr id="11268" name="Content Placeholder 4" descr="Sudan's rivals agreed to further talks as civil war entered its fourth month"/>
          <p:cNvPicPr>
            <a:picLocks noGrp="1" noChangeAspect="1"/>
          </p:cNvPicPr>
          <p:nvPr>
            <p:ph idx="1"/>
          </p:nvPr>
        </p:nvPicPr>
        <p:blipFill>
          <a:blip r:embed="rId2"/>
          <a:srcRect/>
          <a:stretch>
            <a:fillRect/>
          </a:stretch>
        </p:blipFill>
        <p:spPr>
          <a:xfrm>
            <a:off x="152400" y="1066800"/>
            <a:ext cx="9215438" cy="5181600"/>
          </a:xfrm>
        </p:spPr>
      </p:pic>
      <p:sp>
        <p:nvSpPr>
          <p:cNvPr id="11267"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6</a:t>
            </a:fld>
            <a:endParaRPr lang="en-US" altLang="en-US" sz="1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36830"/>
            <a:ext cx="8912225" cy="1118235"/>
          </a:xfrm>
        </p:spPr>
        <p:txBody>
          <a:bodyPr/>
          <a:lstStyle/>
          <a:p>
            <a:pPr algn="ctr"/>
            <a:r>
              <a:rPr lang="en-GB" altLang="en-US" sz="3200" b="1" dirty="0">
                <a:solidFill>
                  <a:srgbClr val="FFFF00"/>
                </a:solidFill>
                <a:latin typeface="Times New Roman" panose="02020603050405020304" pitchFamily="18" charset="0"/>
                <a:cs typeface="Times New Roman" panose="02020603050405020304" pitchFamily="18" charset="0"/>
                <a:sym typeface="+mn-ea"/>
              </a:rPr>
              <a:t>S</a:t>
            </a:r>
            <a:r>
              <a:rPr lang="en-US" altLang="en-US" sz="3200" b="1" dirty="0">
                <a:solidFill>
                  <a:srgbClr val="FFFF00"/>
                </a:solidFill>
                <a:latin typeface="Times New Roman" panose="02020603050405020304" pitchFamily="18" charset="0"/>
                <a:cs typeface="Times New Roman" panose="02020603050405020304" pitchFamily="18" charset="0"/>
                <a:sym typeface="+mn-ea"/>
              </a:rPr>
              <a:t>chools in </a:t>
            </a:r>
            <a:r>
              <a:rPr lang="en-GB" altLang="en-US" sz="3200" b="1" dirty="0">
                <a:solidFill>
                  <a:srgbClr val="FFFF00"/>
                </a:solidFill>
                <a:latin typeface="Times New Roman" panose="02020603050405020304" pitchFamily="18" charset="0"/>
                <a:cs typeface="Times New Roman" panose="02020603050405020304" pitchFamily="18" charset="0"/>
                <a:sym typeface="+mn-ea"/>
              </a:rPr>
              <a:t>safer </a:t>
            </a:r>
            <a:r>
              <a:rPr lang="en-US" altLang="en-US" sz="3200" b="1" dirty="0">
                <a:solidFill>
                  <a:srgbClr val="FFFF00"/>
                </a:solidFill>
                <a:latin typeface="Times New Roman" panose="02020603050405020304" pitchFamily="18" charset="0"/>
                <a:cs typeface="Times New Roman" panose="02020603050405020304" pitchFamily="18" charset="0"/>
                <a:sym typeface="+mn-ea"/>
              </a:rPr>
              <a:t>states  have been turned into emergency shelters for displaced people</a:t>
            </a:r>
          </a:p>
        </p:txBody>
      </p:sp>
      <p:pic>
        <p:nvPicPr>
          <p:cNvPr id="4" name="Content Placeholder 3"/>
          <p:cNvPicPr>
            <a:picLocks noGrp="1" noChangeAspect="1"/>
          </p:cNvPicPr>
          <p:nvPr>
            <p:ph idx="1"/>
          </p:nvPr>
        </p:nvPicPr>
        <p:blipFill>
          <a:blip r:embed="rId2"/>
          <a:stretch>
            <a:fillRect/>
          </a:stretch>
        </p:blipFill>
        <p:spPr>
          <a:xfrm>
            <a:off x="1691640" y="1079500"/>
            <a:ext cx="5541645" cy="569341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
            <a:ext cx="9177655" cy="998855"/>
          </a:xfrm>
        </p:spPr>
        <p:txBody>
          <a:bodyPr/>
          <a:lstStyle/>
          <a:p>
            <a:pPr algn="ctr"/>
            <a:r>
              <a:rPr lang="en-GB" altLang="en-US" sz="2800">
                <a:solidFill>
                  <a:srgbClr val="FFFF00"/>
                </a:solidFill>
                <a:latin typeface="Times New Roman" panose="02020603050405020304" pitchFamily="18" charset="0"/>
                <a:cs typeface="Times New Roman" panose="02020603050405020304" pitchFamily="18" charset="0"/>
              </a:rPr>
              <a:t>Displaced  citizens take shelter in a school building in the new capital Port Sudan, January 2024</a:t>
            </a:r>
            <a:r>
              <a:rPr lang="en-GB" altLang="en-US" sz="280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lstStyle/>
          <a:p>
            <a:endParaRPr lang="en-GB" altLang="en-US"/>
          </a:p>
        </p:txBody>
      </p:sp>
      <p:pic>
        <p:nvPicPr>
          <p:cNvPr id="101" name="Picture 100"/>
          <p:cNvPicPr/>
          <p:nvPr/>
        </p:nvPicPr>
        <p:blipFill>
          <a:blip r:embed="rId2"/>
          <a:stretch>
            <a:fillRect/>
          </a:stretch>
        </p:blipFill>
        <p:spPr>
          <a:xfrm>
            <a:off x="152400" y="1143000"/>
            <a:ext cx="8833485" cy="5654675"/>
          </a:xfrm>
          <a:prstGeom prst="rect">
            <a:avLst/>
          </a:prstGeom>
          <a:noFill/>
          <a:ln w="9525">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457200"/>
            <a:ext cx="9144000" cy="1066800"/>
          </a:xfrm>
        </p:spPr>
        <p:txBody>
          <a:bodyPr vert="horz" wrap="square" lIns="91440" tIns="45720" rIns="91440" bIns="45720" anchor="ctr" anchorCtr="0">
            <a:normAutofit fontScale="90000"/>
          </a:bodyPr>
          <a:lstStyle/>
          <a:p>
            <a:pPr algn="ctr">
              <a:buNone/>
            </a:pPr>
            <a:br>
              <a:rPr lang="en-US" altLang="en-US" sz="3600" b="1" dirty="0">
                <a:solidFill>
                  <a:srgbClr val="FFFF00"/>
                </a:solidFill>
                <a:latin typeface="Times New Roman" panose="02020603050405020304" pitchFamily="18" charset="0"/>
                <a:cs typeface="Calibri" panose="020F0502020204030204" pitchFamily="34" charset="0"/>
              </a:rPr>
            </a:br>
            <a:r>
              <a:rPr lang="en-US" altLang="en-US" sz="3600" b="1" dirty="0">
                <a:solidFill>
                  <a:srgbClr val="FFFF00"/>
                </a:solidFill>
                <a:latin typeface="Times New Roman" panose="02020603050405020304" pitchFamily="18" charset="0"/>
                <a:cs typeface="Calibri" panose="020F0502020204030204" pitchFamily="34" charset="0"/>
              </a:rPr>
              <a:t>12	Educational Institutions</a:t>
            </a:r>
            <a:endParaRPr lang="en-US" altLang="en-US" sz="3600" b="1" dirty="0">
              <a:solidFill>
                <a:srgbClr val="FFFF00"/>
              </a:solidFill>
              <a:ea typeface="Calibri" panose="020F0502020204030204" pitchFamily="34" charset="0"/>
            </a:endParaRPr>
          </a:p>
        </p:txBody>
      </p:sp>
      <p:sp>
        <p:nvSpPr>
          <p:cNvPr id="3" name="Content Placeholder 2"/>
          <p:cNvSpPr>
            <a:spLocks noGrp="1"/>
          </p:cNvSpPr>
          <p:nvPr>
            <p:ph idx="1"/>
          </p:nvPr>
        </p:nvSpPr>
        <p:spPr>
          <a:xfrm>
            <a:off x="76200" y="685800"/>
            <a:ext cx="9067800" cy="6019800"/>
          </a:xfrm>
        </p:spPr>
        <p:txBody>
          <a:bodyPr vert="horz" wrap="square" lIns="91440" tIns="45720" rIns="91440" bIns="45720" numCol="1" anchor="t" anchorCtr="0" compatLnSpc="1">
            <a:normAutofit fontScale="55000" lnSpcReduction="20000"/>
          </a:bodyPr>
          <a:lstStyle/>
          <a:p>
            <a:pPr marL="196850" marR="0" lvl="1" indent="-19685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S</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everal government and private  universities </a:t>
            </a:r>
            <a:r>
              <a:rPr lang="en-US" sz="3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in </a:t>
            </a:r>
            <a:r>
              <a:rPr lang="en-GB" altLang="en-US" sz="3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3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Khartoum State</a:t>
            </a:r>
            <a:r>
              <a:rPr lang="en-GB" altLang="en-US" sz="3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were subjected to </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intentional destruction</a:t>
            </a:r>
            <a:r>
              <a:rPr lang="en-GB" altLang="en-US" sz="3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a:t>
            </a:r>
          </a:p>
          <a:p>
            <a:pPr marL="0"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US" sz="300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 </a:t>
            </a:r>
            <a:r>
              <a:rPr lang="en-GB" altLang="en-US" sz="3000">
                <a:solidFill>
                  <a:srgbClr val="FFFF00"/>
                </a:solidFill>
                <a:latin typeface="Times New Roman" panose="02020603050405020304" pitchFamily="18" charset="0"/>
                <a:cs typeface="Times New Roman" panose="02020603050405020304" pitchFamily="18" charset="0"/>
                <a:sym typeface="+mn-ea"/>
              </a:rPr>
              <a:t>widespread looting</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by thieves and criminals,</a:t>
            </a:r>
          </a:p>
          <a:p>
            <a:pPr marL="247650" marR="0" lvl="1" indent="-24765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u</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niversity buildings,</a:t>
            </a:r>
            <a:r>
              <a:rPr 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libraries,</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laboratorie</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s </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and </a:t>
            </a:r>
            <a:r>
              <a:rPr lang="en-GB" alt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documents and </a:t>
            </a:r>
            <a:r>
              <a:rPr lang="en-GB" altLang="en-US" sz="3000">
                <a:solidFill>
                  <a:srgbClr val="FFFF00"/>
                </a:solidFill>
                <a:latin typeface="Times New Roman" panose="02020603050405020304" pitchFamily="18" charset="0"/>
                <a:cs typeface="Times New Roman" panose="02020603050405020304" pitchFamily="18" charset="0"/>
                <a:sym typeface="+mn-ea"/>
              </a:rPr>
              <a:t>academic files</a:t>
            </a:r>
            <a:r>
              <a:rPr lang="en-GB" altLang="en-US" sz="3000">
                <a:latin typeface="Times New Roman" panose="02020603050405020304" pitchFamily="18" charset="0"/>
                <a:cs typeface="Times New Roman" panose="02020603050405020304" pitchFamily="18" charset="0"/>
                <a:sym typeface="+mn-ea"/>
              </a:rPr>
              <a:t> </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were </a:t>
            </a:r>
            <a:r>
              <a:rPr 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destroyed by fires</a:t>
            </a:r>
            <a:r>
              <a:rPr lang="en-GB" alt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GB" alt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leaving  nothin</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g but </a:t>
            </a:r>
            <a:r>
              <a:rPr lang="en-GB" alt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walls.</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p>
          <a:p>
            <a:pPr marL="277495" marR="0" lvl="1" indent="-266065" algn="l" defTabSz="914400" rtl="0" eaLnBrk="0" fontAlgn="base" latinLnBrk="0" hangingPunct="0">
              <a:lnSpc>
                <a:spcPct val="100000"/>
              </a:lnSpc>
              <a:spcBef>
                <a:spcPct val="20000"/>
              </a:spcBef>
              <a:spcAft>
                <a:spcPct val="0"/>
              </a:spcAft>
              <a:buClr>
                <a:srgbClr val="FFFF00"/>
              </a:buClr>
              <a:buSzPct val="125000"/>
              <a:buFontTx/>
              <a:buNone/>
              <a:tabLst>
                <a:tab pos="914400" algn="l"/>
              </a:tabLst>
              <a:defRPr/>
            </a:pP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These </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includ</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e : </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Al Mughtaribeen University</a:t>
            </a:r>
          </a:p>
          <a:p>
            <a:pPr marL="176530"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Mashreq University</a:t>
            </a:r>
          </a:p>
          <a:p>
            <a:pPr marL="176530"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Nahda College</a:t>
            </a:r>
          </a:p>
          <a:p>
            <a:pPr marL="176530"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Ahfad University for Women.</a:t>
            </a: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1" indent="17653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4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93980" marR="0" lvl="0" indent="-9398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175895" algn="l"/>
              </a:tabLst>
              <a:defRPr/>
            </a:pPr>
            <a:r>
              <a:rPr kumimoji="0" lang="en-US" sz="34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raditional Arabic" panose="02020603050405020304" pitchFamily="18" charset="-78"/>
              </a:rPr>
              <a:t>Students fled conflict areas with their families</a:t>
            </a:r>
            <a:endParaRPr kumimoji="0" lang="en-US" sz="3400" b="0" i="0" u="none" strike="noStrike" kern="0" cap="none" spc="0" normalizeH="0" baseline="0" noProof="0" dirty="0">
              <a:ln>
                <a:noFill/>
              </a:ln>
              <a:solidFill>
                <a:schemeClr val="tx1"/>
              </a:solidFill>
              <a:effectLst/>
              <a:uLnTx/>
              <a:uFillTx/>
              <a:latin typeface="+mn-lt"/>
              <a:ea typeface="+mn-ea"/>
              <a:cs typeface="+mn-cs"/>
            </a:endParaRPr>
          </a:p>
        </p:txBody>
      </p:sp>
      <p:sp>
        <p:nvSpPr>
          <p:cNvPr id="41988" name="Slide Number Placeholder 3"/>
          <p:cNvSpPr txBox="1">
            <a:spLocks noGrp="1"/>
          </p:cNvSpPr>
          <p:nvPr>
            <p:ph type="sldNum" sz="quarter" idx="12"/>
          </p:nvPr>
        </p:nvSpPr>
        <p:spPr>
          <a:xfrm>
            <a:off x="6553200" y="6248400"/>
            <a:ext cx="76200" cy="336550"/>
          </a:xfrm>
        </p:spPr>
        <p:txBody>
          <a:bodyPr/>
          <a:lstStyle/>
          <a:p>
            <a:pPr marL="0" indent="0" algn="r" eaLnBrk="1" hangingPunct="1">
              <a:spcBef>
                <a:spcPct val="0"/>
              </a:spcBef>
              <a:buClrTx/>
              <a:buNone/>
            </a:pPr>
            <a:fld id="{9A0DB2DC-4C9A-4742-B13C-FB6460FD3503}" type="slidenum">
              <a:rPr lang="en-US" altLang="en-US" sz="1400" dirty="0"/>
              <a:t>62</a:t>
            </a:fld>
            <a:endParaRPr lang="en-US" altLang="en-US" sz="1400" dirty="0"/>
          </a:p>
        </p:txBody>
      </p:sp>
      <p:sp>
        <p:nvSpPr>
          <p:cNvPr id="41989" name="Oval 1"/>
          <p:cNvSpPr/>
          <p:nvPr/>
        </p:nvSpPr>
        <p:spPr>
          <a:xfrm>
            <a:off x="1752600" y="152400"/>
            <a:ext cx="533400" cy="457200"/>
          </a:xfrm>
          <a:prstGeom prst="ellipse">
            <a:avLst/>
          </a:prstGeom>
          <a:noFill/>
          <a:ln w="9525" cap="flat" cmpd="sng">
            <a:solidFill>
              <a:schemeClr val="tx1"/>
            </a:solidFill>
            <a:prstDash val="solid"/>
            <a:headEnd type="none" w="med" len="med"/>
            <a:tailEnd type="none" w="med" len="med"/>
          </a:ln>
        </p:spPr>
        <p:txBody>
          <a:bodyPr/>
          <a:lstStyle/>
          <a:p>
            <a:pPr algn="r" eaLnBrk="1" hangingPunct="1"/>
            <a:endParaRPr lang="en-US" altLang="x-none" dirty="0">
              <a:latin typeface="Arial Black" panose="020B0A040201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
            <a:ext cx="7772400" cy="133985"/>
          </a:xfrm>
        </p:spPr>
        <p:txBody>
          <a:bodyPr>
            <a:normAutofit fontScale="90000"/>
          </a:bodyPr>
          <a:lstStyle/>
          <a:p>
            <a:endParaRPr lang="en-GB" altLang="en-US"/>
          </a:p>
        </p:txBody>
      </p:sp>
      <p:sp>
        <p:nvSpPr>
          <p:cNvPr id="3" name="Content Placeholder 2"/>
          <p:cNvSpPr>
            <a:spLocks noGrp="1"/>
          </p:cNvSpPr>
          <p:nvPr>
            <p:ph idx="1"/>
          </p:nvPr>
        </p:nvSpPr>
        <p:spPr>
          <a:xfrm>
            <a:off x="55880" y="63500"/>
            <a:ext cx="9088755" cy="6579235"/>
          </a:xfrm>
        </p:spPr>
        <p:txBody>
          <a:bodyPr/>
          <a:lstStyle/>
          <a:p>
            <a:pPr marL="176530" marR="0" lvl="1" indent="-176530" algn="l" defTabSz="914400" rtl="0" eaLnBrk="0" fontAlgn="base" latinLnBrk="0" hangingPunct="0">
              <a:lnSpc>
                <a:spcPct val="90000"/>
              </a:lnSpc>
              <a:spcBef>
                <a:spcPct val="20000"/>
              </a:spcBef>
              <a:spcAft>
                <a:spcPct val="0"/>
              </a:spcAft>
              <a:buClr>
                <a:srgbClr val="FFFF00"/>
              </a:buClr>
              <a:buSzPct val="125000"/>
              <a:buFontTx/>
              <a:buChar char="•"/>
              <a:tabLst>
                <a:tab pos="914400" algn="l"/>
              </a:tabLst>
              <a:defRPr/>
            </a:pPr>
            <a:endParaRPr 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176530" marR="0" lvl="1" indent="-176530" algn="l" defTabSz="914400" rtl="0" eaLnBrk="0" fontAlgn="base" latinLnBrk="0" hangingPunct="0">
              <a:lnSpc>
                <a:spcPct val="90000"/>
              </a:lnSpc>
              <a:spcBef>
                <a:spcPct val="20000"/>
              </a:spcBef>
              <a:spcAft>
                <a:spcPct val="0"/>
              </a:spcAft>
              <a:buClr>
                <a:srgbClr val="FFFF00"/>
              </a:buClr>
              <a:buSzPct val="125000"/>
              <a:buFontTx/>
              <a:buChar char="•"/>
              <a:tabLst>
                <a:tab pos="914400" algn="l"/>
              </a:tabLst>
              <a:defRPr/>
            </a:pPr>
            <a:endParaRPr 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176530" marR="0" lvl="1" indent="-176530" algn="l" defTabSz="914400" rtl="0" eaLnBrk="0" fontAlgn="base" latinLnBrk="0" hangingPunct="0">
              <a:lnSpc>
                <a:spcPct val="90000"/>
              </a:lnSpc>
              <a:spcBef>
                <a:spcPct val="20000"/>
              </a:spcBef>
              <a:spcAft>
                <a:spcPct val="0"/>
              </a:spcAft>
              <a:buClr>
                <a:srgbClr val="FFFF00"/>
              </a:buClr>
              <a:buSzPct val="125000"/>
              <a:buFontTx/>
              <a:buChar char="•"/>
              <a:tabLst>
                <a:tab pos="914400" algn="l"/>
              </a:tabLst>
              <a:defRPr/>
            </a:pPr>
            <a:r>
              <a:rPr 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Many students encounter </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 significant challenge</a:t>
            </a:r>
            <a:r>
              <a:rPr 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in obtaining </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documentation</a:t>
            </a:r>
            <a:r>
              <a:rPr 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to verify their </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enrollment</a:t>
            </a:r>
            <a:r>
              <a:rPr 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their </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respective</a:t>
            </a:r>
            <a:r>
              <a:rPr 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universities</a:t>
            </a:r>
            <a:r>
              <a:rPr lang="en-GB" altLang="en-US" sz="320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t>
            </a:r>
          </a:p>
          <a:p>
            <a:pPr marL="176530" marR="0" lvl="1" indent="-176530" algn="l" defTabSz="914400" rtl="0" eaLnBrk="0" fontAlgn="base" latinLnBrk="0" hangingPunct="0">
              <a:lnSpc>
                <a:spcPct val="90000"/>
              </a:lnSpc>
              <a:spcBef>
                <a:spcPct val="20000"/>
              </a:spcBef>
              <a:spcAft>
                <a:spcPct val="0"/>
              </a:spcAft>
              <a:buClr>
                <a:srgbClr val="FFFF00"/>
              </a:buClr>
              <a:buSzPct val="125000"/>
              <a:buFontTx/>
              <a:buChar char="•"/>
              <a:tabLst>
                <a:tab pos="914400" algn="l"/>
              </a:tabLst>
              <a:defRPr/>
            </a:pPr>
            <a:endParaRPr kumimoji="0" lang="en-US" sz="32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77165" marR="0" lvl="1" indent="-14097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lang="en-GB" alt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U</a:t>
            </a:r>
            <a:r>
              <a:rPr 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niversities </a:t>
            </a:r>
            <a:r>
              <a:rPr lang="en-GB" alt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lost </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faculty members </a:t>
            </a:r>
            <a:r>
              <a:rPr lang="en-GB" alt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who</a:t>
            </a:r>
            <a:r>
              <a:rPr 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GB" alt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escaped the war</a:t>
            </a:r>
            <a:r>
              <a:rPr 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to  </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work in universities</a:t>
            </a:r>
            <a:r>
              <a:rPr 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and research </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institutions abroad.</a:t>
            </a:r>
            <a:endParaRPr kumimoji="0" lang="en-US" sz="32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177165" marR="0" lvl="1" indent="-14097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0" marR="0" lvl="1" indent="-14097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r>
              <a:rPr lang="en-GB" alt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Severe </a:t>
            </a:r>
            <a:r>
              <a:rPr lang="en-GB" altLang="en-US" sz="320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i</a:t>
            </a:r>
            <a:r>
              <a:rPr lang="en-US" sz="320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nfrastructure</a:t>
            </a:r>
            <a:r>
              <a:rPr lang="en-US" sz="32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damage </a:t>
            </a:r>
            <a:r>
              <a:rPr lang="en-US" sz="32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makes restoration challenging.</a:t>
            </a:r>
            <a:endPar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77165" marR="0" lvl="1" indent="-140970" algn="l" defTabSz="914400" rtl="0" eaLnBrk="0" fontAlgn="base" latinLnBrk="0" hangingPunct="0">
              <a:lnSpc>
                <a:spcPct val="9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endParaRPr lang="en-GB"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8425"/>
            <a:ext cx="8875395" cy="1069975"/>
          </a:xfrm>
        </p:spPr>
        <p:txBody>
          <a:bodyPr/>
          <a:lstStyle/>
          <a:p>
            <a:pPr algn="ctr"/>
            <a:r>
              <a:rPr lang="en-GB" altLang="en-US" sz="2800">
                <a:solidFill>
                  <a:srgbClr val="FFFF00"/>
                </a:solidFill>
                <a:latin typeface="Times New Roman" panose="02020603050405020304" pitchFamily="18" charset="0"/>
                <a:cs typeface="Times New Roman" panose="02020603050405020304" pitchFamily="18" charset="0"/>
              </a:rPr>
              <a:t>The intentional burning of the Omdurman Ahlia University library resulted in a fire that lasted for three days</a:t>
            </a:r>
          </a:p>
        </p:txBody>
      </p:sp>
      <p:pic>
        <p:nvPicPr>
          <p:cNvPr id="4" name="Content Placeholder 3"/>
          <p:cNvPicPr>
            <a:picLocks noGrp="1" noChangeAspect="1"/>
          </p:cNvPicPr>
          <p:nvPr>
            <p:ph idx="1"/>
          </p:nvPr>
        </p:nvPicPr>
        <p:blipFill>
          <a:blip r:embed="rId2"/>
          <a:stretch>
            <a:fillRect/>
          </a:stretch>
        </p:blipFill>
        <p:spPr>
          <a:xfrm>
            <a:off x="814070" y="1143000"/>
            <a:ext cx="7515225" cy="563753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 y="106680"/>
            <a:ext cx="9108440" cy="1059180"/>
          </a:xfrm>
        </p:spPr>
        <p:txBody>
          <a:bodyPr/>
          <a:lstStyle/>
          <a:p>
            <a:r>
              <a:rPr lang="en-GB" altLang="en-US" sz="2800">
                <a:solidFill>
                  <a:srgbClr val="FFFF00"/>
                </a:solidFill>
                <a:latin typeface="Times New Roman" panose="02020603050405020304" pitchFamily="18" charset="0"/>
                <a:cs typeface="Times New Roman" panose="02020603050405020304" pitchFamily="18" charset="0"/>
              </a:rPr>
              <a:t>Sudan’s rare books and historical documents resided in Ahlia University library in Omdurman one of the tri-city capital.</a:t>
            </a:r>
            <a:r>
              <a:rPr lang="en-GB" altLang="en-US" sz="280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lstStyle/>
          <a:p>
            <a:endParaRPr lang="en-GB" altLang="en-US"/>
          </a:p>
        </p:txBody>
      </p:sp>
      <p:pic>
        <p:nvPicPr>
          <p:cNvPr id="100" name="Picture 99"/>
          <p:cNvPicPr/>
          <p:nvPr/>
        </p:nvPicPr>
        <p:blipFill>
          <a:blip r:embed="rId2"/>
          <a:stretch>
            <a:fillRect/>
          </a:stretch>
        </p:blipFill>
        <p:spPr>
          <a:xfrm>
            <a:off x="152400" y="1143000"/>
            <a:ext cx="8726805" cy="5663565"/>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6360"/>
            <a:ext cx="8962390" cy="947420"/>
          </a:xfrm>
        </p:spPr>
        <p:txBody>
          <a:bodyPr/>
          <a:lstStyle/>
          <a:p>
            <a:pPr algn="ctr"/>
            <a:r>
              <a:rPr lang="en-GB" altLang="en-US" sz="3600">
                <a:solidFill>
                  <a:srgbClr val="FFFF00"/>
                </a:solidFill>
                <a:latin typeface="Times New Roman" panose="02020603050405020304" pitchFamily="18" charset="0"/>
                <a:cs typeface="Times New Roman" panose="02020603050405020304" pitchFamily="18" charset="0"/>
                <a:sym typeface="+mn-ea"/>
              </a:rPr>
              <a:t>Omdurman Ahlia University library in ashes </a:t>
            </a:r>
            <a:endParaRPr lang="en-GB" altLang="en-US" sz="3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GB" altLang="en-US"/>
          </a:p>
        </p:txBody>
      </p:sp>
      <p:pic>
        <p:nvPicPr>
          <p:cNvPr id="101" name="Picture 100"/>
          <p:cNvPicPr/>
          <p:nvPr/>
        </p:nvPicPr>
        <p:blipFill>
          <a:blip r:embed="rId2"/>
          <a:stretch>
            <a:fillRect/>
          </a:stretch>
        </p:blipFill>
        <p:spPr>
          <a:xfrm>
            <a:off x="53340" y="838200"/>
            <a:ext cx="9090660" cy="6064885"/>
          </a:xfrm>
          <a:prstGeom prst="rect">
            <a:avLst/>
          </a:prstGeom>
          <a:noFill/>
          <a:ln w="9525">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4765"/>
            <a:ext cx="8436610" cy="1108075"/>
          </a:xfrm>
        </p:spPr>
        <p:txBody>
          <a:bodyPr/>
          <a:lstStyle/>
          <a:p>
            <a:pPr algn="ctr"/>
            <a:r>
              <a:rPr lang="en-GB" altLang="en-US" sz="3200" b="1">
                <a:solidFill>
                  <a:srgbClr val="FFFF00"/>
                </a:solidFill>
                <a:latin typeface="Times New Roman" panose="02020603050405020304" pitchFamily="18" charset="0"/>
                <a:cs typeface="Times New Roman" panose="02020603050405020304" pitchFamily="18" charset="0"/>
              </a:rPr>
              <a:t>Fire destroyed Mashreq University in Khartoum  May 2023</a:t>
            </a:r>
          </a:p>
        </p:txBody>
      </p:sp>
      <p:pic>
        <p:nvPicPr>
          <p:cNvPr id="4" name="Content Placeholder 3"/>
          <p:cNvPicPr>
            <a:picLocks noGrp="1" noChangeAspect="1"/>
          </p:cNvPicPr>
          <p:nvPr>
            <p:ph idx="1"/>
          </p:nvPr>
        </p:nvPicPr>
        <p:blipFill>
          <a:blip r:embed="rId2"/>
          <a:stretch>
            <a:fillRect/>
          </a:stretch>
        </p:blipFill>
        <p:spPr>
          <a:xfrm>
            <a:off x="2320290" y="1174115"/>
            <a:ext cx="4537710" cy="562038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228600"/>
            <a:ext cx="9144000" cy="685800"/>
          </a:xfrm>
        </p:spPr>
        <p:txBody>
          <a:bodyPr vert="horz" wrap="square" lIns="91440" tIns="45720" rIns="91440" bIns="45720" anchor="ctr" anchorCtr="0">
            <a:normAutofit fontScale="90000"/>
          </a:bodyPr>
          <a:lstStyle/>
          <a:p>
            <a:r>
              <a:rPr lang="en-US" altLang="en-US" sz="3600" b="1" dirty="0">
                <a:solidFill>
                  <a:srgbClr val="FFFF00"/>
                </a:solidFill>
                <a:latin typeface="Times New Roman" panose="02020603050405020304" pitchFamily="18" charset="0"/>
                <a:cs typeface="Times New Roman" panose="02020603050405020304" pitchFamily="18" charset="0"/>
              </a:rPr>
              <a:t>      13      Studying Abroad as an Option </a:t>
            </a:r>
            <a:r>
              <a:rPr lang="en-US" altLang="en-US" sz="1800" dirty="0">
                <a:solidFill>
                  <a:srgbClr val="000000"/>
                </a:solidFill>
                <a:latin typeface="Times New Roman" panose="02020603050405020304" pitchFamily="18" charset="0"/>
                <a:cs typeface="Times New Roman" panose="02020603050405020304" pitchFamily="18" charset="0"/>
              </a:rPr>
              <a:t>as an Option</a:t>
            </a:r>
            <a:endParaRPr lang="en-US" altLang="en-US" dirty="0"/>
          </a:p>
        </p:txBody>
      </p:sp>
      <p:sp>
        <p:nvSpPr>
          <p:cNvPr id="43011" name="Content Placeholder 2"/>
          <p:cNvSpPr>
            <a:spLocks noGrp="1"/>
          </p:cNvSpPr>
          <p:nvPr>
            <p:ph idx="1"/>
          </p:nvPr>
        </p:nvSpPr>
        <p:spPr>
          <a:xfrm>
            <a:off x="0" y="762000"/>
            <a:ext cx="9296400" cy="6096000"/>
          </a:xfrm>
        </p:spPr>
        <p:txBody>
          <a:bodyPr vert="horz" wrap="square" lIns="91440" tIns="45720" rIns="91440" bIns="45720" anchor="t" anchorCtr="0"/>
          <a:lstStyle/>
          <a:p>
            <a:pPr marL="0" lvl="1" defTabSz="914400">
              <a:buClr>
                <a:srgbClr val="FFFF00"/>
              </a:buClr>
              <a:buSzPct val="125000"/>
              <a:tabLst>
                <a:tab pos="914400" algn="l"/>
              </a:tabLst>
            </a:pP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After the </a:t>
            </a:r>
            <a:r>
              <a:rPr lang="en-GB" alt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outbreak </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of the war many </a:t>
            </a:r>
            <a:r>
              <a:rPr lang="en-GB" alt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families</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GB" altLang="en-US"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evacuated  </a:t>
            </a:r>
            <a:r>
              <a:rPr lang="en-GB" altLang="en-US" sz="300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to safer locations.</a:t>
            </a:r>
          </a:p>
          <a:p>
            <a:pPr marL="0" lvl="1" defTabSz="914400">
              <a:buClr>
                <a:srgbClr val="FFFF00"/>
              </a:buClr>
              <a:buSzPct val="125000"/>
              <a:tabLst>
                <a:tab pos="914400" algn="l"/>
              </a:tabLst>
            </a:pPr>
            <a:r>
              <a:rPr lang="en-GB" altLang="en-US" sz="3000" dirty="0">
                <a:solidFill>
                  <a:srgbClr val="FFFFFF"/>
                </a:solidFill>
                <a:latin typeface="Times New Roman" panose="02020603050405020304" pitchFamily="18" charset="0"/>
                <a:cs typeface="Times New Roman" panose="02020603050405020304" pitchFamily="18" charset="0"/>
              </a:rPr>
              <a:t>University</a:t>
            </a:r>
            <a:r>
              <a:rPr lang="en-US" altLang="en-US" sz="3000" dirty="0">
                <a:solidFill>
                  <a:srgbClr val="FFFFFF"/>
                </a:solidFill>
                <a:latin typeface="Times New Roman" panose="02020603050405020304" pitchFamily="18" charset="0"/>
                <a:cs typeface="Times New Roman" panose="02020603050405020304" pitchFamily="18" charset="0"/>
              </a:rPr>
              <a:t> students </a:t>
            </a:r>
            <a:r>
              <a:rPr lang="en-US" altLang="en-US" sz="3000" dirty="0">
                <a:solidFill>
                  <a:srgbClr val="FFFF00"/>
                </a:solidFill>
                <a:latin typeface="Times New Roman" panose="02020603050405020304" pitchFamily="18" charset="0"/>
                <a:cs typeface="Times New Roman" panose="02020603050405020304" pitchFamily="18" charset="0"/>
              </a:rPr>
              <a:t>sought refuge abroad</a:t>
            </a:r>
            <a:r>
              <a:rPr lang="en-US" altLang="en-US" sz="3000" dirty="0">
                <a:solidFill>
                  <a:srgbClr val="FFFFFF"/>
                </a:solidFill>
                <a:latin typeface="Times New Roman" panose="02020603050405020304" pitchFamily="18" charset="0"/>
                <a:cs typeface="Times New Roman" panose="02020603050405020304" pitchFamily="18" charset="0"/>
              </a:rPr>
              <a:t> with their families and </a:t>
            </a:r>
            <a:r>
              <a:rPr lang="en-GB" altLang="en-US" sz="3000" dirty="0">
                <a:solidFill>
                  <a:srgbClr val="FFFFFF"/>
                </a:solidFill>
                <a:latin typeface="Times New Roman" panose="02020603050405020304" pitchFamily="18" charset="0"/>
                <a:cs typeface="Times New Roman" panose="02020603050405020304" pitchFamily="18" charset="0"/>
              </a:rPr>
              <a:t>some of them </a:t>
            </a:r>
            <a:r>
              <a:rPr lang="en-US" altLang="en-US" sz="3000" dirty="0">
                <a:solidFill>
                  <a:srgbClr val="FFFF00"/>
                </a:solidFill>
                <a:latin typeface="Times New Roman" panose="02020603050405020304" pitchFamily="18" charset="0"/>
                <a:cs typeface="Times New Roman" panose="02020603050405020304" pitchFamily="18" charset="0"/>
              </a:rPr>
              <a:t>join foreign universities</a:t>
            </a:r>
            <a:r>
              <a:rPr lang="en-US" altLang="en-US" sz="3000" dirty="0">
                <a:solidFill>
                  <a:srgbClr val="FFFFFF"/>
                </a:solidFill>
                <a:latin typeface="Times New Roman" panose="02020603050405020304" pitchFamily="18" charset="0"/>
                <a:cs typeface="Times New Roman" panose="02020603050405020304" pitchFamily="18" charset="0"/>
              </a:rPr>
              <a:t>.</a:t>
            </a:r>
          </a:p>
          <a:p>
            <a:pPr marL="0" lvl="1" defTabSz="914400">
              <a:buClr>
                <a:srgbClr val="FFFF00"/>
              </a:buClr>
              <a:buSzPct val="125000"/>
              <a:tabLst>
                <a:tab pos="914400" algn="l"/>
              </a:tabLst>
            </a:pPr>
            <a:r>
              <a:rPr lang="en-US" altLang="en-US" sz="3000" dirty="0">
                <a:solidFill>
                  <a:srgbClr val="FFFF00"/>
                </a:solidFill>
                <a:latin typeface="Times New Roman" panose="02020603050405020304" pitchFamily="18" charset="0"/>
                <a:cs typeface="Times New Roman" panose="02020603050405020304" pitchFamily="18" charset="0"/>
              </a:rPr>
              <a:t>University of Medical </a:t>
            </a:r>
            <a:r>
              <a:rPr lang="en-US" altLang="en-US" sz="3000" dirty="0">
                <a:solidFill>
                  <a:srgbClr val="FFFFFF"/>
                </a:solidFill>
                <a:latin typeface="Times New Roman" panose="02020603050405020304" pitchFamily="18" charset="0"/>
                <a:cs typeface="Times New Roman" panose="02020603050405020304" pitchFamily="18" charset="0"/>
              </a:rPr>
              <a:t>Sciences and Technology (UMST) a private university </a:t>
            </a:r>
            <a:r>
              <a:rPr lang="en-US" altLang="en-US" sz="3000" dirty="0">
                <a:solidFill>
                  <a:srgbClr val="FFFF00"/>
                </a:solidFill>
                <a:latin typeface="Times New Roman" panose="02020603050405020304" pitchFamily="18" charset="0"/>
                <a:cs typeface="Times New Roman" panose="02020603050405020304" pitchFamily="18" charset="0"/>
              </a:rPr>
              <a:t>relocated to Rwanda and </a:t>
            </a:r>
            <a:r>
              <a:rPr lang="en-US" altLang="en-US" sz="3000" dirty="0">
                <a:solidFill>
                  <a:srgbClr val="FFFFFF"/>
                </a:solidFill>
                <a:latin typeface="Times New Roman" panose="02020603050405020304" pitchFamily="18" charset="0"/>
                <a:cs typeface="Times New Roman" panose="02020603050405020304" pitchFamily="18" charset="0"/>
              </a:rPr>
              <a:t>Tanzania.</a:t>
            </a:r>
          </a:p>
          <a:p>
            <a:pPr marL="0" lvl="1" defTabSz="914400">
              <a:buClr>
                <a:srgbClr val="FFFF00"/>
              </a:buClr>
              <a:buSzPct val="125000"/>
              <a:tabLst>
                <a:tab pos="914400" algn="l"/>
              </a:tabLst>
            </a:pPr>
            <a:endParaRPr lang="en-US" altLang="en-US" sz="3000" dirty="0">
              <a:solidFill>
                <a:srgbClr val="FFFFFF"/>
              </a:solidFill>
              <a:latin typeface="Times New Roman" panose="02020603050405020304" pitchFamily="18" charset="0"/>
              <a:cs typeface="Times New Roman" panose="02020603050405020304" pitchFamily="18" charset="0"/>
            </a:endParaRPr>
          </a:p>
          <a:p>
            <a:pPr marL="0" lvl="1" defTabSz="914400">
              <a:buClr>
                <a:srgbClr val="FFFF00"/>
              </a:buClr>
              <a:buSzPct val="125000"/>
              <a:tabLst>
                <a:tab pos="914400" algn="l"/>
              </a:tabLst>
            </a:pPr>
            <a:r>
              <a:rPr lang="en-US" altLang="en-US" sz="3000" dirty="0">
                <a:solidFill>
                  <a:srgbClr val="FFFF00"/>
                </a:solidFill>
                <a:latin typeface="Times New Roman" panose="02020603050405020304" pitchFamily="18" charset="0"/>
                <a:cs typeface="Times New Roman" panose="02020603050405020304" pitchFamily="18" charset="0"/>
              </a:rPr>
              <a:t>Affluent students </a:t>
            </a:r>
            <a:r>
              <a:rPr lang="en-US" altLang="en-US" sz="3000" dirty="0">
                <a:solidFill>
                  <a:srgbClr val="FFFFFF"/>
                </a:solidFill>
                <a:latin typeface="Times New Roman" panose="02020603050405020304" pitchFamily="18" charset="0"/>
                <a:cs typeface="Times New Roman" panose="02020603050405020304" pitchFamily="18" charset="0"/>
              </a:rPr>
              <a:t>transferred to UMST </a:t>
            </a:r>
            <a:r>
              <a:rPr lang="en-GB" altLang="en-US" sz="3000" dirty="0">
                <a:solidFill>
                  <a:srgbClr val="FFFFFF"/>
                </a:solidFill>
                <a:latin typeface="Times New Roman" panose="02020603050405020304" pitchFamily="18" charset="0"/>
                <a:cs typeface="Times New Roman" panose="02020603050405020304" pitchFamily="18" charset="0"/>
              </a:rPr>
              <a:t>in </a:t>
            </a:r>
            <a:r>
              <a:rPr lang="en-GB" altLang="en-US" sz="3000" dirty="0">
                <a:solidFill>
                  <a:srgbClr val="FFFF00"/>
                </a:solidFill>
                <a:latin typeface="Times New Roman" panose="02020603050405020304" pitchFamily="18" charset="0"/>
                <a:cs typeface="Times New Roman" panose="02020603050405020304" pitchFamily="18" charset="0"/>
              </a:rPr>
              <a:t>Rwanda and Tanzania</a:t>
            </a:r>
            <a:r>
              <a:rPr lang="en-GB" altLang="en-US" sz="3000" dirty="0">
                <a:solidFill>
                  <a:srgbClr val="FFFFFF"/>
                </a:solidFill>
                <a:latin typeface="Times New Roman" panose="02020603050405020304" pitchFamily="18" charset="0"/>
                <a:cs typeface="Times New Roman" panose="02020603050405020304" pitchFamily="18" charset="0"/>
              </a:rPr>
              <a:t> </a:t>
            </a:r>
            <a:r>
              <a:rPr lang="en-US" altLang="en-US" sz="3000" dirty="0">
                <a:solidFill>
                  <a:srgbClr val="FFFFFF"/>
                </a:solidFill>
                <a:latin typeface="Times New Roman" panose="02020603050405020304" pitchFamily="18" charset="0"/>
                <a:cs typeface="Times New Roman" panose="02020603050405020304" pitchFamily="18" charset="0"/>
              </a:rPr>
              <a:t>and other foreign universities abroad.</a:t>
            </a:r>
          </a:p>
          <a:p>
            <a:pPr marL="0" lvl="1" defTabSz="914400">
              <a:buClr>
                <a:srgbClr val="FFFF00"/>
              </a:buClr>
              <a:buSzPct val="125000"/>
              <a:tabLst>
                <a:tab pos="914400" algn="l"/>
              </a:tabLst>
            </a:pPr>
            <a:r>
              <a:rPr lang="en-US" altLang="en-US" sz="3000" dirty="0">
                <a:solidFill>
                  <a:srgbClr val="FFFFFF"/>
                </a:solidFill>
                <a:latin typeface="Times New Roman" panose="02020603050405020304" pitchFamily="18" charset="0"/>
                <a:cs typeface="Times New Roman" panose="02020603050405020304" pitchFamily="18" charset="0"/>
              </a:rPr>
              <a:t>Studying abroad </a:t>
            </a:r>
            <a:r>
              <a:rPr lang="en-US" altLang="en-US" sz="3000" dirty="0">
                <a:solidFill>
                  <a:srgbClr val="FFFF00"/>
                </a:solidFill>
                <a:latin typeface="Times New Roman" panose="02020603050405020304" pitchFamily="18" charset="0"/>
                <a:cs typeface="Times New Roman" panose="02020603050405020304" pitchFamily="18" charset="0"/>
              </a:rPr>
              <a:t>impacts Sudanese universities </a:t>
            </a:r>
            <a:r>
              <a:rPr lang="en-US" altLang="en-US" sz="3000" dirty="0">
                <a:solidFill>
                  <a:srgbClr val="FFFFFF"/>
                </a:solidFill>
                <a:latin typeface="Times New Roman" panose="02020603050405020304" pitchFamily="18" charset="0"/>
                <a:cs typeface="Times New Roman" panose="02020603050405020304" pitchFamily="18" charset="0"/>
              </a:rPr>
              <a:t>and the country's future.</a:t>
            </a:r>
            <a:endParaRPr lang="en-US" altLang="en-US" sz="3000" dirty="0">
              <a:latin typeface="Times New Roman" panose="02020603050405020304" pitchFamily="18" charset="0"/>
              <a:cs typeface="Times New Roman" panose="02020603050405020304" pitchFamily="18" charset="0"/>
            </a:endParaRPr>
          </a:p>
          <a:p>
            <a:pPr defTabSz="914400">
              <a:tabLst>
                <a:tab pos="914400" algn="l"/>
              </a:tabLst>
            </a:pPr>
            <a:endParaRPr lang="en-US" altLang="en-US" sz="3000" dirty="0"/>
          </a:p>
        </p:txBody>
      </p:sp>
      <p:sp>
        <p:nvSpPr>
          <p:cNvPr id="43012"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68</a:t>
            </a:fld>
            <a:endParaRPr lang="en-US" altLang="en-US" sz="1400" dirty="0"/>
          </a:p>
        </p:txBody>
      </p:sp>
      <p:sp>
        <p:nvSpPr>
          <p:cNvPr id="43013" name="Oval 2"/>
          <p:cNvSpPr/>
          <p:nvPr/>
        </p:nvSpPr>
        <p:spPr>
          <a:xfrm>
            <a:off x="685800" y="228600"/>
            <a:ext cx="609600" cy="457200"/>
          </a:xfrm>
          <a:prstGeom prst="ellipse">
            <a:avLst/>
          </a:prstGeom>
          <a:noFill/>
          <a:ln w="9525" cap="flat" cmpd="sng">
            <a:solidFill>
              <a:schemeClr val="tx1"/>
            </a:solidFill>
            <a:prstDash val="solid"/>
            <a:headEnd type="none" w="med" len="med"/>
            <a:tailEnd type="none" w="med" len="med"/>
          </a:ln>
        </p:spPr>
        <p:txBody>
          <a:bodyPr/>
          <a:lstStyle/>
          <a:p>
            <a:pPr algn="r" eaLnBrk="1" hangingPunct="1"/>
            <a:endParaRPr lang="en-US" altLang="x-none" dirty="0">
              <a:latin typeface="Arial Black" panose="020B0A040201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vert="horz" wrap="square" lIns="91440" tIns="45720" rIns="91440" bIns="45720" numCol="1" anchor="ctr" anchorCtr="0" compatLnSpc="1">
            <a:normAutofit fontScale="90000"/>
          </a:bodyPr>
          <a:lstStyle/>
          <a:p>
            <a:pPr defTabSz="914400">
              <a:buNone/>
              <a:tabLst>
                <a:tab pos="1163955" algn="l"/>
              </a:tabLst>
            </a:pPr>
            <a:br>
              <a:rPr lang="en-GB" altLang="x-none" dirty="0"/>
            </a:br>
            <a:r>
              <a:rPr lang="en-GB" altLang="x-none" dirty="0"/>
              <a:t>  </a:t>
            </a:r>
            <a:r>
              <a:rPr lang="en-GB" altLang="x-none" sz="3600" dirty="0">
                <a:solidFill>
                  <a:srgbClr val="FFFF00"/>
                </a:solidFill>
                <a:latin typeface="Times New Roman" panose="02020603050405020304" pitchFamily="18" charset="0"/>
                <a:cs typeface="Times New Roman" panose="02020603050405020304" pitchFamily="18" charset="0"/>
              </a:rPr>
              <a:t>14</a:t>
            </a:r>
            <a:r>
              <a:rPr lang="en-GB" altLang="x-none" dirty="0">
                <a:solidFill>
                  <a:srgbClr val="FFFF00"/>
                </a:solidFill>
              </a:rPr>
              <a:t> </a:t>
            </a:r>
            <a:r>
              <a:rPr lang="en-GB" altLang="x-none" dirty="0"/>
              <a:t>  </a:t>
            </a:r>
            <a:r>
              <a:rPr lang="en-US" altLang="x-none" sz="3600" b="1" dirty="0">
                <a:solidFill>
                  <a:srgbClr val="FFFF00"/>
                </a:solidFill>
                <a:latin typeface="Times New Roman" panose="02020603050405020304" pitchFamily="18" charset="0"/>
                <a:cs typeface="Calibri" panose="020F0502020204030204" pitchFamily="34" charset="0"/>
              </a:rPr>
              <a:t>Challenges Facing Higher Education</a:t>
            </a:r>
            <a:br>
              <a:rPr lang="en-US" altLang="x-none" sz="3600" b="1" dirty="0">
                <a:solidFill>
                  <a:srgbClr val="FFFF00"/>
                </a:solidFill>
                <a:latin typeface="Times New Roman" panose="02020603050405020304" pitchFamily="18" charset="0"/>
                <a:cs typeface="Calibri" panose="020F0502020204030204" pitchFamily="34" charset="0"/>
              </a:rPr>
            </a:br>
            <a:endParaRPr lang="en-US" altLang="x-none" sz="3600" b="1" dirty="0">
              <a:solidFill>
                <a:srgbClr val="FFFF00"/>
              </a:solidFill>
            </a:endParaRPr>
          </a:p>
        </p:txBody>
      </p:sp>
      <p:sp>
        <p:nvSpPr>
          <p:cNvPr id="3" name="Content Placeholder 2"/>
          <p:cNvSpPr>
            <a:spLocks noGrp="1"/>
          </p:cNvSpPr>
          <p:nvPr>
            <p:ph idx="1"/>
          </p:nvPr>
        </p:nvSpPr>
        <p:spPr>
          <a:xfrm>
            <a:off x="0" y="762000"/>
            <a:ext cx="9144000" cy="5943600"/>
          </a:xfrm>
        </p:spPr>
        <p:txBody>
          <a:bodyPr vert="horz" wrap="square" lIns="91440" tIns="45720" rIns="91440" bIns="45720" numCol="1" anchor="t" anchorCtr="0" compatLnSpc="1"/>
          <a:lstStyle/>
          <a:p>
            <a:pPr marL="176530"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Previously </a:t>
            </a: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higher education disruptions </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due to various reasons like the December </a:t>
            </a: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2018 revolution </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and the </a:t>
            </a: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COVID-19</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pandemic and </a:t>
            </a: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teachers’ strike</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176530" marR="0" lvl="1" indent="-8255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University studies </a:t>
            </a: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suspended</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remote conflict zones due to “old wars” and teachers’ strikes.</a:t>
            </a:r>
          </a:p>
          <a:p>
            <a:pPr marL="269875"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269875" algn="l"/>
                <a:tab pos="914400" algn="l"/>
              </a:tabLst>
              <a:defRPr/>
            </a:pP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Accumulation of academic batches </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already poses challenges for universities.</a:t>
            </a:r>
          </a:p>
          <a:p>
            <a:pPr marL="269875" marR="0" lvl="1" indent="-17653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kumimoji="0" lang="en-GB"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a:t>
            </a:r>
            <a:r>
              <a:rPr kumimoji="0"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ew</a:t>
            </a:r>
            <a:r>
              <a:rPr kumimoji="0" sz="3000" b="0" i="0" u="none" strike="noStrike" kern="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universities have made </a:t>
            </a:r>
            <a:r>
              <a:rPr kumimoji="0"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arrangements</a:t>
            </a:r>
            <a:r>
              <a:rPr kumimoji="0" sz="3000" b="0" i="0" u="none" strike="noStrike" kern="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to examine their </a:t>
            </a:r>
            <a:r>
              <a:rPr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final year</a:t>
            </a:r>
            <a:r>
              <a:rPr lang="en-GB" sz="300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student</a:t>
            </a:r>
            <a:r>
              <a:rPr kumimoji="0" sz="3000" b="0" i="0" u="none" strike="noStrike" kern="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 in </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Sudan and abroad.</a:t>
            </a:r>
          </a:p>
          <a:p>
            <a:pPr marL="93980" marR="0" lvl="1" indent="0" algn="l" defTabSz="914400" rtl="0" eaLnBrk="0" fontAlgn="base" latinLnBrk="0" hangingPunct="0">
              <a:lnSpc>
                <a:spcPct val="100000"/>
              </a:lnSpc>
              <a:spcBef>
                <a:spcPct val="20000"/>
              </a:spcBef>
              <a:spcAft>
                <a:spcPct val="0"/>
              </a:spcAft>
              <a:buClr>
                <a:srgbClr val="FFFF00"/>
              </a:buClr>
              <a:buSzPct val="125000"/>
              <a:buFontTx/>
              <a:buChar char="•"/>
              <a:tabLst>
                <a:tab pos="914400" algn="l"/>
              </a:tabLst>
              <a:defRPr/>
            </a:pP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All universities  are yet to start the new academic year. </a:t>
            </a: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When?</a:t>
            </a:r>
            <a:r>
              <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Nobody has an answer.</a:t>
            </a: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44036"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69</a:t>
            </a:fld>
            <a:endParaRPr lang="en-US" altLang="en-US" sz="1400" dirty="0"/>
          </a:p>
        </p:txBody>
      </p:sp>
      <p:sp>
        <p:nvSpPr>
          <p:cNvPr id="44037" name="Oval 3"/>
          <p:cNvSpPr/>
          <p:nvPr/>
        </p:nvSpPr>
        <p:spPr>
          <a:xfrm>
            <a:off x="457200" y="304800"/>
            <a:ext cx="533400" cy="381000"/>
          </a:xfrm>
          <a:prstGeom prst="ellipse">
            <a:avLst/>
          </a:prstGeom>
          <a:noFill/>
          <a:ln w="9525" cap="flat" cmpd="sng">
            <a:solidFill>
              <a:schemeClr val="tx1"/>
            </a:solidFill>
            <a:prstDash val="solid"/>
            <a:headEnd type="none" w="med" len="med"/>
            <a:tailEnd type="none" w="med" len="med"/>
          </a:ln>
        </p:spPr>
        <p:txBody>
          <a:bodyPr/>
          <a:lstStyle/>
          <a:p>
            <a:pPr algn="r" eaLnBrk="1" hangingPunct="1"/>
            <a:endParaRPr lang="en-US" altLang="x-none" b="1" dirty="0">
              <a:latin typeface="Arial Black" panose="020B0A040201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vert="horz" wrap="square" lIns="91440" tIns="45720" rIns="91440" bIns="45720" numCol="1" anchor="ctr" anchorCtr="0" compatLnSpc="1">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defRPr/>
            </a:pP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GB" alt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International efforts to stop the war</a:t>
            </a:r>
            <a:br>
              <a:rPr kumimoji="0" lang="en-US" sz="1800" b="0" i="0" u="none" strike="noStrike" kern="1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raditional Arabic" panose="02020603050405020304" pitchFamily="18" charset="-78"/>
              </a:rPr>
            </a:b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3" name="Content Placeholder 2"/>
          <p:cNvSpPr>
            <a:spLocks noGrp="1"/>
          </p:cNvSpPr>
          <p:nvPr>
            <p:ph idx="1"/>
          </p:nvPr>
        </p:nvSpPr>
        <p:spPr>
          <a:xfrm>
            <a:off x="0" y="685800"/>
            <a:ext cx="9144000" cy="6172200"/>
          </a:xfrm>
        </p:spPr>
        <p:txBody>
          <a:bodyPr vert="horz" wrap="square" lIns="91440" tIns="45720" rIns="91440" bIns="45720" numCol="1" anchor="t" anchorCtr="0" compatLnSpc="1"/>
          <a:lstStyle/>
          <a:p>
            <a:pPr lvl="1" defTabSz="914400">
              <a:buClr>
                <a:srgbClr val="FFFF00"/>
              </a:buClr>
              <a:buSzPct val="125000"/>
              <a:tabLst>
                <a:tab pos="949325" algn="l"/>
              </a:tabLst>
            </a:pPr>
            <a:r>
              <a:rPr lang="en-US" altLang="en-US" sz="3200" dirty="0">
                <a:solidFill>
                  <a:srgbClr val="FFFFFF"/>
                </a:solidFill>
                <a:effectLst>
                  <a:outerShdw blurRad="38100" dist="38100" dir="2700000">
                    <a:srgbClr val="000000"/>
                  </a:outerShdw>
                </a:effectLst>
                <a:latin typeface="Times New Roman" panose="02020603050405020304" pitchFamily="18" charset="0"/>
                <a:cs typeface="Times New Roman" panose="02020603050405020304" pitchFamily="18" charset="0"/>
              </a:rPr>
              <a:t>External mediation attempts over 10 months.</a:t>
            </a:r>
          </a:p>
          <a:p>
            <a:pPr lvl="1" defTabSz="914400">
              <a:buClr>
                <a:srgbClr val="FFFF00"/>
              </a:buClr>
              <a:buSzPct val="125000"/>
              <a:tabLst>
                <a:tab pos="949325" algn="l"/>
              </a:tabLst>
            </a:pPr>
            <a:endParaRPr lang="en-US" altLang="en-US" sz="3200" dirty="0">
              <a:latin typeface="Times New Roman" panose="02020603050405020304" pitchFamily="18" charset="0"/>
              <a:cs typeface="Calibri" panose="020F0502020204030204" pitchFamily="34" charset="0"/>
            </a:endParaRPr>
          </a:p>
          <a:p>
            <a:pPr lvl="1" defTabSz="914400">
              <a:buClr>
                <a:srgbClr val="FFFF00"/>
              </a:buClr>
              <a:buSzPct val="125000"/>
              <a:tabLst>
                <a:tab pos="949325" algn="l"/>
              </a:tabLst>
            </a:pPr>
            <a:r>
              <a:rPr lang="en-US" altLang="en-US" sz="3200" dirty="0">
                <a:solidFill>
                  <a:srgbClr val="FFFFFF"/>
                </a:solidFill>
                <a:effectLst>
                  <a:outerShdw blurRad="38100" dist="38100" dir="2700000">
                    <a:srgbClr val="000000"/>
                  </a:outerShdw>
                </a:effectLst>
                <a:latin typeface="Times New Roman" panose="02020603050405020304" pitchFamily="18" charset="0"/>
                <a:cs typeface="Calibri" panose="020F0502020204030204" pitchFamily="34" charset="0"/>
              </a:rPr>
              <a:t>Treaty of Jeddah (2023) ineffective, leading to accusations and arguments.</a:t>
            </a:r>
          </a:p>
          <a:p>
            <a:pPr lvl="1" defTabSz="914400">
              <a:buClr>
                <a:srgbClr val="FFFF00"/>
              </a:buClr>
              <a:buSzPct val="125000"/>
              <a:tabLst>
                <a:tab pos="949325" algn="l"/>
              </a:tabLst>
            </a:pPr>
            <a:r>
              <a:rPr lang="en-US" altLang="en-US" sz="3200" dirty="0">
                <a:solidFill>
                  <a:srgbClr val="FFFF00"/>
                </a:solidFill>
                <a:effectLst>
                  <a:outerShdw blurRad="38100" dist="38100" dir="2700000">
                    <a:srgbClr val="000000"/>
                  </a:outerShdw>
                </a:effectLst>
                <a:latin typeface="Times New Roman" panose="02020603050405020304" pitchFamily="18" charset="0"/>
                <a:cs typeface="Calibri" panose="020F0502020204030204" pitchFamily="34" charset="0"/>
              </a:rPr>
              <a:t>Paramilitary</a:t>
            </a:r>
            <a:r>
              <a:rPr lang="en-US" altLang="en-US" sz="3200" dirty="0">
                <a:solidFill>
                  <a:srgbClr val="FFFFFF"/>
                </a:solidFill>
                <a:effectLst>
                  <a:outerShdw blurRad="38100" dist="38100" dir="2700000">
                    <a:srgbClr val="000000"/>
                  </a:outerShdw>
                </a:effectLst>
                <a:latin typeface="Times New Roman" panose="02020603050405020304" pitchFamily="18" charset="0"/>
                <a:cs typeface="Calibri" panose="020F0502020204030204" pitchFamily="34" charset="0"/>
              </a:rPr>
              <a:t> RSF and SAF accused each other of atrocities against civilians.</a:t>
            </a:r>
          </a:p>
          <a:p>
            <a:pPr lvl="1" defTabSz="914400">
              <a:buClr>
                <a:srgbClr val="FFFF00"/>
              </a:buClr>
              <a:buSzPct val="125000"/>
              <a:tabLst>
                <a:tab pos="949325" algn="l"/>
              </a:tabLst>
            </a:pPr>
            <a:endParaRPr lang="en-US" altLang="en-US" sz="3200" dirty="0">
              <a:solidFill>
                <a:srgbClr val="FFFFFF"/>
              </a:solidFill>
              <a:effectLst>
                <a:outerShdw blurRad="38100" dist="38100" dir="2700000">
                  <a:srgbClr val="000000"/>
                </a:outerShdw>
              </a:effectLst>
              <a:latin typeface="Times New Roman" panose="02020603050405020304" pitchFamily="18" charset="0"/>
              <a:cs typeface="Calibri" panose="020F0502020204030204" pitchFamily="34" charset="0"/>
            </a:endParaRPr>
          </a:p>
          <a:p>
            <a:pPr lvl="1" defTabSz="914400">
              <a:buClr>
                <a:srgbClr val="FFFF00"/>
              </a:buClr>
              <a:buSzPct val="125000"/>
              <a:tabLst>
                <a:tab pos="949325" algn="l"/>
              </a:tabLst>
            </a:pPr>
            <a:r>
              <a:rPr lang="en-US" altLang="en-US" sz="3200" dirty="0">
                <a:solidFill>
                  <a:srgbClr val="FFFFFF"/>
                </a:solidFill>
                <a:effectLst>
                  <a:outerShdw blurRad="38100" dist="38100" dir="2700000">
                    <a:srgbClr val="000000"/>
                  </a:outerShdw>
                </a:effectLst>
                <a:latin typeface="Times New Roman" panose="02020603050405020304" pitchFamily="18" charset="0"/>
                <a:cs typeface="Calibri" panose="020F0502020204030204" pitchFamily="34" charset="0"/>
              </a:rPr>
              <a:t>IGAD mediation efforts failed in December 2023.</a:t>
            </a:r>
          </a:p>
          <a:p>
            <a:pPr lvl="1" defTabSz="914400">
              <a:buClr>
                <a:srgbClr val="FFFF00"/>
              </a:buClr>
              <a:buSzPct val="125000"/>
              <a:tabLst>
                <a:tab pos="949325" algn="l"/>
              </a:tabLst>
            </a:pPr>
            <a:r>
              <a:rPr lang="en-US" altLang="en-US" sz="3200" dirty="0">
                <a:solidFill>
                  <a:srgbClr val="FFFFFF"/>
                </a:solidFill>
                <a:effectLst>
                  <a:outerShdw blurRad="38100" dist="38100" dir="2700000">
                    <a:srgbClr val="000000"/>
                  </a:outerShdw>
                </a:effectLst>
                <a:latin typeface="Times New Roman" panose="02020603050405020304" pitchFamily="18" charset="0"/>
                <a:cs typeface="Calibri" panose="020F0502020204030204" pitchFamily="34" charset="0"/>
              </a:rPr>
              <a:t>On 8/3/2024 UN Security Council voted urging parties to stop fighting during the holy month of Ramadan</a:t>
            </a:r>
            <a:r>
              <a:rPr lang="en-GB" altLang="en-US" sz="3200" dirty="0">
                <a:solidFill>
                  <a:srgbClr val="FFFFFF"/>
                </a:solidFill>
                <a:effectLst>
                  <a:outerShdw blurRad="38100" dist="38100" dir="2700000">
                    <a:srgbClr val="000000"/>
                  </a:outerShdw>
                </a:effectLst>
                <a:latin typeface="Times New Roman" panose="02020603050405020304" pitchFamily="18" charset="0"/>
                <a:cs typeface="Calibri" panose="020F0502020204030204" pitchFamily="34" charset="0"/>
              </a:rPr>
              <a:t>. The </a:t>
            </a:r>
            <a:r>
              <a:rPr lang="en-GB" altLang="en-US" sz="3200" dirty="0">
                <a:solidFill>
                  <a:srgbClr val="FFFF00"/>
                </a:solidFill>
                <a:effectLst>
                  <a:outerShdw blurRad="38100" dist="38100" dir="2700000">
                    <a:srgbClr val="000000"/>
                  </a:outerShdw>
                </a:effectLst>
                <a:latin typeface="Times New Roman" panose="02020603050405020304" pitchFamily="18" charset="0"/>
                <a:cs typeface="Calibri" panose="020F0502020204030204" pitchFamily="34" charset="0"/>
              </a:rPr>
              <a:t>Army rejected</a:t>
            </a:r>
            <a:r>
              <a:rPr lang="en-GB" altLang="en-US" sz="3200" dirty="0">
                <a:solidFill>
                  <a:srgbClr val="FFFFFF"/>
                </a:solidFill>
                <a:effectLst>
                  <a:outerShdw blurRad="38100" dist="38100" dir="2700000">
                    <a:srgbClr val="000000"/>
                  </a:outerShdw>
                </a:effectLst>
                <a:latin typeface="Times New Roman" panose="02020603050405020304" pitchFamily="18" charset="0"/>
                <a:cs typeface="Calibri" panose="020F0502020204030204" pitchFamily="34" charset="0"/>
              </a:rPr>
              <a:t> the resolution.</a:t>
            </a:r>
            <a:endParaRPr lang="en-US" altLang="en-US" sz="3200" dirty="0">
              <a:latin typeface="Times New Roman" panose="02020603050405020304" pitchFamily="18" charset="0"/>
              <a:cs typeface="Calibri" panose="020F0502020204030204" pitchFamily="34" charset="0"/>
            </a:endParaRPr>
          </a:p>
          <a:p>
            <a:pPr defTabSz="914400">
              <a:tabLst>
                <a:tab pos="949325" algn="l"/>
              </a:tabLst>
            </a:pPr>
            <a:endParaRPr lang="en-US" altLang="en-US" dirty="0"/>
          </a:p>
        </p:txBody>
      </p:sp>
      <p:sp>
        <p:nvSpPr>
          <p:cNvPr id="12292"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7</a:t>
            </a:fld>
            <a:endParaRPr lang="en-US" altLang="en-US" sz="1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76200" y="0"/>
            <a:ext cx="9144000" cy="609600"/>
          </a:xfrm>
        </p:spPr>
        <p:txBody>
          <a:bodyPr vert="horz" wrap="square" lIns="91440" tIns="45720" rIns="91440" bIns="45720" anchor="ctr" anchorCtr="0"/>
          <a:lstStyle/>
          <a:p>
            <a:pPr algn="ctr"/>
            <a:r>
              <a:rPr lang="en-US" altLang="en-US" sz="3200" b="1" dirty="0">
                <a:solidFill>
                  <a:srgbClr val="FFFF00"/>
                </a:solidFill>
                <a:latin typeface="Times New Roman" panose="02020603050405020304" pitchFamily="18" charset="0"/>
                <a:cs typeface="Times New Roman" panose="02020603050405020304" pitchFamily="18" charset="0"/>
              </a:rPr>
              <a:t>Post-War Era: Successful Reconstruction Process</a:t>
            </a:r>
            <a:endParaRPr lang="en-US" altLang="en-US" sz="3200" b="1" dirty="0">
              <a:solidFill>
                <a:srgbClr val="FFFF00"/>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76200" y="609600"/>
            <a:ext cx="9067800" cy="6248400"/>
          </a:xfrm>
        </p:spPr>
        <p:txBody>
          <a:bodyPr vert="horz" wrap="square" lIns="91440" tIns="45720" rIns="91440" bIns="45720" numCol="1" anchor="t" anchorCtr="0" compatLnSpc="1"/>
          <a:lstStyle/>
          <a:p>
            <a:pPr marL="0" marR="0" lvl="1" indent="0" algn="just" defTabSz="914400" rtl="0" eaLnBrk="0" fontAlgn="base" latinLnBrk="0" hangingPunct="0">
              <a:lnSpc>
                <a:spcPct val="100000"/>
              </a:lnSpc>
              <a:spcBef>
                <a:spcPct val="20000"/>
              </a:spcBef>
              <a:spcAft>
                <a:spcPct val="0"/>
              </a:spcAft>
              <a:buClr>
                <a:srgbClr val="FFFF00"/>
              </a:buClr>
              <a:buSzPct val="125000"/>
              <a:buFontTx/>
              <a:buNone/>
              <a:tabLst>
                <a:tab pos="175895" algn="l"/>
                <a:tab pos="914400" algn="l"/>
              </a:tabLst>
              <a:defRPr/>
            </a:pPr>
            <a:r>
              <a:rPr kumimoji="0" lang="en-US" sz="36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a:t>
            </a:r>
          </a:p>
          <a:p>
            <a:pPr marL="176530" marR="0" lvl="1" indent="-176530" algn="just" defTabSz="914400" rtl="0" eaLnBrk="0" fontAlgn="base" latinLnBrk="0" hangingPunct="0">
              <a:lnSpc>
                <a:spcPct val="100000"/>
              </a:lnSpc>
              <a:spcBef>
                <a:spcPct val="20000"/>
              </a:spcBef>
              <a:spcAft>
                <a:spcPct val="0"/>
              </a:spcAft>
              <a:buClr>
                <a:srgbClr val="FFFF00"/>
              </a:buClr>
              <a:buSzPct val="125000"/>
              <a:buFontTx/>
              <a:buChar char="•"/>
              <a:tabLst>
                <a:tab pos="175895" algn="l"/>
                <a:tab pos="914400" algn="l"/>
              </a:tabLst>
              <a:defRPr/>
            </a:pP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Reconstruction </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after the war ends will be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challenging</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176530" marR="0" lvl="1" indent="-176530" algn="just" defTabSz="914400" rtl="0" eaLnBrk="0" fontAlgn="base" latinLnBrk="0" hangingPunct="0">
              <a:lnSpc>
                <a:spcPct val="100000"/>
              </a:lnSpc>
              <a:spcBef>
                <a:spcPct val="20000"/>
              </a:spcBef>
              <a:spcAft>
                <a:spcPct val="0"/>
              </a:spcAft>
              <a:buClr>
                <a:srgbClr val="FFFF00"/>
              </a:buClr>
              <a:buSzPct val="125000"/>
              <a:buFontTx/>
              <a:buChar char="•"/>
              <a:tabLst>
                <a:tab pos="175895" algn="l"/>
                <a:tab pos="914400" algn="l"/>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76530" marR="0" lvl="1" indent="-176530" algn="just" defTabSz="914400" rtl="0" eaLnBrk="0" fontAlgn="base" latinLnBrk="0" hangingPunct="0">
              <a:lnSpc>
                <a:spcPct val="100000"/>
              </a:lnSpc>
              <a:spcBef>
                <a:spcPct val="20000"/>
              </a:spcBef>
              <a:spcAft>
                <a:spcPct val="0"/>
              </a:spcAft>
              <a:buClr>
                <a:srgbClr val="FFFF00"/>
              </a:buClr>
              <a:buSzPct val="125000"/>
              <a:buFontTx/>
              <a:buChar char="•"/>
              <a:tabLst>
                <a:tab pos="175895" algn="l"/>
                <a:tab pos="914400" algn="l"/>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Countries emerging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from civil wars </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0" u="none" strike="noStrike" kern="0" cap="none" spc="0" normalizeH="0" baseline="0" noProof="0" dirty="0" err="1">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eg</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Syria, Libya, Yemen)</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still waiting </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external financing for reconstruction </a:t>
            </a:r>
          </a:p>
          <a:p>
            <a:pPr marL="176530" marR="0" lvl="1" indent="-176530" algn="just" defTabSz="914400" rtl="0" eaLnBrk="0" fontAlgn="base" latinLnBrk="0" hangingPunct="0">
              <a:lnSpc>
                <a:spcPct val="100000"/>
              </a:lnSpc>
              <a:spcBef>
                <a:spcPct val="20000"/>
              </a:spcBef>
              <a:spcAft>
                <a:spcPct val="0"/>
              </a:spcAft>
              <a:buClr>
                <a:srgbClr val="FFFF00"/>
              </a:buClr>
              <a:buSzPct val="125000"/>
              <a:buFontTx/>
              <a:buChar char="•"/>
              <a:tabLst>
                <a:tab pos="175895" algn="l"/>
                <a:tab pos="914400" algn="l"/>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76530" marR="0" lvl="1" indent="-176530" algn="just" defTabSz="914400" rtl="0" eaLnBrk="0" fontAlgn="base" latinLnBrk="0" hangingPunct="0">
              <a:lnSpc>
                <a:spcPct val="100000"/>
              </a:lnSpc>
              <a:spcBef>
                <a:spcPct val="20000"/>
              </a:spcBef>
              <a:spcAft>
                <a:spcPct val="0"/>
              </a:spcAft>
              <a:buClr>
                <a:srgbClr val="FFFF00"/>
              </a:buClr>
              <a:buSzPct val="125000"/>
              <a:buFontTx/>
              <a:buChar char="•"/>
              <a:tabLst>
                <a:tab pos="175895" algn="l"/>
                <a:tab pos="914400" algn="l"/>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Sudan is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reliant on external </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financing for reconstruction.</a:t>
            </a:r>
          </a:p>
          <a:p>
            <a:pPr marL="176530" marR="0" lvl="1" indent="-176530" algn="just" defTabSz="914400" rtl="0" eaLnBrk="0" fontAlgn="base" latinLnBrk="0" hangingPunct="0">
              <a:lnSpc>
                <a:spcPct val="100000"/>
              </a:lnSpc>
              <a:spcBef>
                <a:spcPct val="20000"/>
              </a:spcBef>
              <a:spcAft>
                <a:spcPct val="0"/>
              </a:spcAft>
              <a:buClr>
                <a:srgbClr val="FFFF00"/>
              </a:buClr>
              <a:buSzPct val="125000"/>
              <a:buFontTx/>
              <a:buChar char="•"/>
              <a:tabLst>
                <a:tab pos="175895" algn="l"/>
                <a:tab pos="914400" algn="l"/>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Need for a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novel political process </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long-term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stability </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and funding.</a:t>
            </a:r>
          </a:p>
          <a:p>
            <a:pPr marL="176530" marR="0" lvl="1" indent="-176530" algn="just" defTabSz="914400" rtl="0" eaLnBrk="0" fontAlgn="base" latinLnBrk="0" hangingPunct="0">
              <a:lnSpc>
                <a:spcPct val="100000"/>
              </a:lnSpc>
              <a:spcBef>
                <a:spcPct val="20000"/>
              </a:spcBef>
              <a:spcAft>
                <a:spcPct val="0"/>
              </a:spcAft>
              <a:buClr>
                <a:srgbClr val="FFFF00"/>
              </a:buClr>
              <a:buSzPct val="125000"/>
              <a:buFontTx/>
              <a:buChar char="•"/>
              <a:tabLst>
                <a:tab pos="175895" algn="l"/>
                <a:tab pos="914400" algn="l"/>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76530" marR="0" lvl="1" indent="-176530" algn="just"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Displaced students </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facing instability and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economic hardships</a:t>
            </a: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176530" marR="0" lvl="1" indent="-176530" algn="just"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76530" marR="0" lvl="0" indent="-176530" algn="just"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defRPr/>
            </a:pP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Numerous students</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already </a:t>
            </a:r>
            <a:r>
              <a:rPr kumimoji="0" lang="en-GB" alt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shaped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their futur</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a:t>
            </a:r>
            <a:r>
              <a:rPr kumimoji="0" lang="en-GB" alt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and </a:t>
            </a:r>
            <a:r>
              <a:rPr kumimoji="0" lang="en-GB" alt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forced</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take up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part-time jobs</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support their families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raditional Arabic" panose="02020603050405020304" pitchFamily="18" charset="-78"/>
                <a:sym typeface="+mn-ea"/>
              </a:rPr>
              <a:t>du</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 to </a:t>
            </a:r>
            <a:r>
              <a:rPr lang="en-US" sz="2400" noProof="0" dirty="0">
                <a:ln>
                  <a:noFill/>
                </a:ln>
                <a:solidFill>
                  <a:srgbClr val="FFFF00"/>
                </a:solidFill>
                <a:effectLst/>
                <a:uLnTx/>
                <a:uFillTx/>
                <a:latin typeface="Times New Roman" panose="02020603050405020304" pitchFamily="18" charset="0"/>
                <a:ea typeface="Calibri" panose="020F0502020204030204" pitchFamily="34" charset="0"/>
                <a:cs typeface="Traditional Arabic" panose="02020603050405020304" pitchFamily="18" charset="-78"/>
                <a:sym typeface="+mn-ea"/>
              </a:rPr>
              <a:t>the harsh economic conditions</a:t>
            </a:r>
            <a:r>
              <a:rPr lang="en-US" sz="2400" noProof="0" dirty="0">
                <a:ln>
                  <a:noFill/>
                </a:ln>
                <a:solidFill>
                  <a:srgbClr val="FFFFFF"/>
                </a:solidFill>
                <a:effectLst/>
                <a:uLnTx/>
                <a:uFillTx/>
                <a:latin typeface="Times New Roman" panose="02020603050405020304" pitchFamily="18" charset="0"/>
                <a:ea typeface="Calibri" panose="020F0502020204030204" pitchFamily="34" charset="0"/>
                <a:cs typeface="Traditional Arabic" panose="02020603050405020304" pitchFamily="18" charset="-78"/>
                <a:sym typeface="+mn-ea"/>
              </a:rPr>
              <a:t> </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arising from the conflict.</a:t>
            </a:r>
          </a:p>
        </p:txBody>
      </p:sp>
      <p:sp>
        <p:nvSpPr>
          <p:cNvPr id="45060"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70</a:t>
            </a:fld>
            <a:endParaRPr lang="en-US" altLang="en-US" sz="1400" dirty="0"/>
          </a:p>
        </p:txBody>
      </p:sp>
      <p:sp>
        <p:nvSpPr>
          <p:cNvPr id="45061" name="Oval 1"/>
          <p:cNvSpPr/>
          <p:nvPr/>
        </p:nvSpPr>
        <p:spPr>
          <a:xfrm>
            <a:off x="152400" y="685800"/>
            <a:ext cx="533400" cy="533400"/>
          </a:xfrm>
          <a:prstGeom prst="ellipse">
            <a:avLst/>
          </a:prstGeom>
          <a:noFill/>
          <a:ln w="9525" cap="flat" cmpd="sng">
            <a:solidFill>
              <a:schemeClr val="tx1"/>
            </a:solidFill>
            <a:prstDash val="solid"/>
            <a:headEnd type="none" w="med" len="med"/>
            <a:tailEnd type="none" w="med" len="med"/>
          </a:ln>
        </p:spPr>
        <p:txBody>
          <a:bodyPr/>
          <a:lstStyle/>
          <a:p>
            <a:pPr algn="r" eaLnBrk="1" hangingPunct="1"/>
            <a:endParaRPr lang="en-US" altLang="x-none" dirty="0">
              <a:latin typeface="Arial Black" panose="020B0A040201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76200" y="0"/>
            <a:ext cx="9144000" cy="762000"/>
          </a:xfrm>
        </p:spPr>
        <p:txBody>
          <a:bodyPr vert="horz" wrap="square" lIns="91440" tIns="45720" rIns="91440" bIns="45720" anchor="ctr" anchorCtr="0"/>
          <a:lstStyle/>
          <a:p>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3600" dirty="0">
                <a:solidFill>
                  <a:srgbClr val="FFFF00"/>
                </a:solidFill>
                <a:latin typeface="Times New Roman" panose="02020603050405020304" pitchFamily="18" charset="0"/>
                <a:cs typeface="Times New Roman" panose="02020603050405020304" pitchFamily="18" charset="0"/>
              </a:rPr>
              <a:t>16</a:t>
            </a:r>
            <a:r>
              <a:rPr lang="en-GB" altLang="en-US" sz="4000" b="1" dirty="0">
                <a:solidFill>
                  <a:srgbClr val="FFFF00"/>
                </a:solidFill>
                <a:latin typeface="Times New Roman" panose="02020603050405020304" pitchFamily="18" charset="0"/>
                <a:cs typeface="Times New Roman" panose="02020603050405020304" pitchFamily="18" charset="0"/>
              </a:rPr>
              <a:t>                      Conclusion</a:t>
            </a:r>
            <a:endParaRPr lang="en-US" altLang="en-US" sz="4000" b="1" dirty="0">
              <a:solidFill>
                <a:srgbClr val="FFFF00"/>
              </a:solidFill>
              <a:latin typeface="Times New Roman" panose="02020603050405020304" pitchFamily="18" charset="0"/>
              <a:ea typeface="Times New Roman" panose="02020603050405020304" pitchFamily="18" charset="0"/>
            </a:endParaRPr>
          </a:p>
        </p:txBody>
      </p:sp>
      <p:sp>
        <p:nvSpPr>
          <p:cNvPr id="46083" name="Content Placeholder 2"/>
          <p:cNvSpPr>
            <a:spLocks noGrp="1"/>
          </p:cNvSpPr>
          <p:nvPr>
            <p:ph idx="1"/>
          </p:nvPr>
        </p:nvSpPr>
        <p:spPr>
          <a:xfrm>
            <a:off x="76200" y="762000"/>
            <a:ext cx="8991600" cy="6096000"/>
          </a:xfrm>
        </p:spPr>
        <p:txBody>
          <a:bodyPr vert="horz" wrap="square" lIns="91440" tIns="45720" rIns="91440" bIns="45720" anchor="t" anchorCtr="0"/>
          <a:lstStyle/>
          <a:p>
            <a:pPr marL="269875" lvl="1" indent="-177800" algn="just" defTabSz="914400">
              <a:buClr>
                <a:srgbClr val="FFFF00"/>
              </a:buClr>
              <a:buSzPct val="125000"/>
              <a:tabLst>
                <a:tab pos="914400" algn="l"/>
              </a:tabLst>
            </a:pPr>
            <a:r>
              <a:rPr lang="en-US" altLang="en-US" sz="3000" b="1" dirty="0">
                <a:solidFill>
                  <a:srgbClr val="FFFF00"/>
                </a:solidFill>
                <a:latin typeface="Times New Roman" panose="02020603050405020304" pitchFamily="18" charset="0"/>
                <a:cs typeface="Times New Roman" panose="02020603050405020304" pitchFamily="18" charset="0"/>
              </a:rPr>
              <a:t>Gloomy future</a:t>
            </a:r>
            <a:r>
              <a:rPr lang="en-US" altLang="en-US" sz="3000" dirty="0">
                <a:latin typeface="Times New Roman" panose="02020603050405020304" pitchFamily="18" charset="0"/>
                <a:cs typeface="Times New Roman" panose="02020603050405020304" pitchFamily="18" charset="0"/>
              </a:rPr>
              <a:t>. It shall be </a:t>
            </a:r>
            <a:r>
              <a:rPr lang="en-US" altLang="en-US" sz="3000" dirty="0">
                <a:solidFill>
                  <a:srgbClr val="FFFF00"/>
                </a:solidFill>
                <a:latin typeface="Times New Roman" panose="02020603050405020304" pitchFamily="18" charset="0"/>
                <a:cs typeface="Times New Roman" panose="02020603050405020304" pitchFamily="18" charset="0"/>
              </a:rPr>
              <a:t>a very long time</a:t>
            </a:r>
            <a:r>
              <a:rPr lang="en-US" altLang="en-US" sz="3000" dirty="0">
                <a:latin typeface="Times New Roman" panose="02020603050405020304" pitchFamily="18" charset="0"/>
                <a:cs typeface="Times New Roman" panose="02020603050405020304" pitchFamily="18" charset="0"/>
              </a:rPr>
              <a:t> before pre-war normal life </a:t>
            </a:r>
            <a:r>
              <a:rPr lang="en-US" altLang="en-US" sz="3000" dirty="0">
                <a:solidFill>
                  <a:srgbClr val="FFFF00"/>
                </a:solidFill>
                <a:latin typeface="Times New Roman" panose="02020603050405020304" pitchFamily="18" charset="0"/>
                <a:cs typeface="Times New Roman" panose="02020603050405020304" pitchFamily="18" charset="0"/>
              </a:rPr>
              <a:t>is reconstructed</a:t>
            </a:r>
            <a:r>
              <a:rPr lang="en-US" altLang="en-US" sz="3000" dirty="0">
                <a:latin typeface="Times New Roman" panose="02020603050405020304" pitchFamily="18" charset="0"/>
                <a:cs typeface="Times New Roman" panose="02020603050405020304" pitchFamily="18" charset="0"/>
              </a:rPr>
              <a:t>, let alone a better life.</a:t>
            </a:r>
          </a:p>
          <a:p>
            <a:pPr marL="269875" lvl="1" indent="-177800" algn="just" defTabSz="914400">
              <a:buClr>
                <a:srgbClr val="FFFF00"/>
              </a:buClr>
              <a:buSzPct val="125000"/>
              <a:tabLst>
                <a:tab pos="914400" algn="l"/>
              </a:tabLst>
            </a:pPr>
            <a:r>
              <a:rPr lang="en-US" altLang="en-US" sz="3000" dirty="0">
                <a:latin typeface="Times New Roman" panose="02020603050405020304" pitchFamily="18" charset="0"/>
                <a:cs typeface="Times New Roman" panose="02020603050405020304" pitchFamily="18" charset="0"/>
              </a:rPr>
              <a:t>Until then students </a:t>
            </a:r>
            <a:r>
              <a:rPr lang="en-US" altLang="en-US" sz="3000" dirty="0">
                <a:solidFill>
                  <a:srgbClr val="FFFF00"/>
                </a:solidFill>
                <a:latin typeface="Times New Roman" panose="02020603050405020304" pitchFamily="18" charset="0"/>
                <a:cs typeface="Times New Roman" panose="02020603050405020304" pitchFamily="18" charset="0"/>
              </a:rPr>
              <a:t>remaining within Sudan </a:t>
            </a:r>
            <a:r>
              <a:rPr lang="en-US" altLang="en-US" sz="3000" dirty="0">
                <a:latin typeface="Times New Roman" panose="02020603050405020304" pitchFamily="18" charset="0"/>
                <a:cs typeface="Times New Roman" panose="02020603050405020304" pitchFamily="18" charset="0"/>
              </a:rPr>
              <a:t>will be away from universities and schools </a:t>
            </a:r>
            <a:r>
              <a:rPr lang="en-US" altLang="en-US" sz="3000" dirty="0">
                <a:solidFill>
                  <a:srgbClr val="FFFF00"/>
                </a:solidFill>
                <a:latin typeface="Times New Roman" panose="02020603050405020304" pitchFamily="18" charset="0"/>
                <a:cs typeface="Times New Roman" panose="02020603050405020304" pitchFamily="18" charset="0"/>
              </a:rPr>
              <a:t>for a long time.</a:t>
            </a:r>
          </a:p>
          <a:p>
            <a:pPr marL="269875" lvl="1" indent="-177800" algn="just" defTabSz="914400">
              <a:buClr>
                <a:srgbClr val="FFFF00"/>
              </a:buClr>
              <a:buSzPct val="125000"/>
              <a:tabLst>
                <a:tab pos="914400" algn="l"/>
              </a:tabLst>
            </a:pPr>
            <a:r>
              <a:rPr lang="en-US" altLang="en-US" sz="3000" dirty="0">
                <a:latin typeface="Times New Roman" panose="02020603050405020304" pitchFamily="18" charset="0"/>
                <a:cs typeface="Times New Roman" panose="02020603050405020304" pitchFamily="18" charset="0"/>
              </a:rPr>
              <a:t>Universities in Khartoum </a:t>
            </a:r>
            <a:r>
              <a:rPr lang="en-US" altLang="en-US" sz="3000" dirty="0">
                <a:solidFill>
                  <a:srgbClr val="FFFF00"/>
                </a:solidFill>
                <a:latin typeface="Times New Roman" panose="02020603050405020304" pitchFamily="18" charset="0"/>
                <a:cs typeface="Times New Roman" panose="02020603050405020304" pitchFamily="18" charset="0"/>
              </a:rPr>
              <a:t>face decades of rehabilitation </a:t>
            </a:r>
            <a:r>
              <a:rPr lang="en-US" altLang="en-US" sz="3000" dirty="0">
                <a:latin typeface="Times New Roman" panose="02020603050405020304" pitchFamily="18" charset="0"/>
                <a:cs typeface="Times New Roman" panose="02020603050405020304" pitchFamily="18" charset="0"/>
              </a:rPr>
              <a:t>challenges.</a:t>
            </a:r>
          </a:p>
          <a:p>
            <a:pPr marL="269875" lvl="1" indent="-177800" algn="just" defTabSz="914400">
              <a:buClr>
                <a:srgbClr val="FFFF00"/>
              </a:buClr>
              <a:buSzPct val="125000"/>
              <a:tabLst>
                <a:tab pos="914400" algn="l"/>
              </a:tabLst>
            </a:pPr>
            <a:r>
              <a:rPr lang="en-US" altLang="en-US" sz="3000" dirty="0">
                <a:latin typeface="Times New Roman" panose="02020603050405020304" pitchFamily="18" charset="0"/>
                <a:cs typeface="Times New Roman" panose="02020603050405020304" pitchFamily="18" charset="0"/>
              </a:rPr>
              <a:t>Pre-war infrastructure </a:t>
            </a:r>
            <a:r>
              <a:rPr lang="en-US" altLang="en-US" sz="3000" dirty="0">
                <a:solidFill>
                  <a:srgbClr val="FFFF00"/>
                </a:solidFill>
                <a:latin typeface="Times New Roman" panose="02020603050405020304" pitchFamily="18" charset="0"/>
                <a:cs typeface="Times New Roman" panose="02020603050405020304" pitchFamily="18" charset="0"/>
              </a:rPr>
              <a:t>deficiencies worsen </a:t>
            </a:r>
            <a:r>
              <a:rPr lang="en-US" altLang="en-US" sz="3000" dirty="0">
                <a:latin typeface="Times New Roman" panose="02020603050405020304" pitchFamily="18" charset="0"/>
                <a:cs typeface="Times New Roman" panose="02020603050405020304" pitchFamily="18" charset="0"/>
              </a:rPr>
              <a:t>rebuilding difficulties.</a:t>
            </a:r>
          </a:p>
          <a:p>
            <a:pPr marL="363855" indent="-363855" algn="just" defTabSz="914400">
              <a:buClr>
                <a:srgbClr val="FFFF00"/>
              </a:buClr>
              <a:buSzPct val="125000"/>
              <a:tabLst>
                <a:tab pos="914400" algn="l"/>
              </a:tabLst>
            </a:pPr>
            <a:r>
              <a:rPr lang="en-US" altLang="en-US" sz="3000" dirty="0">
                <a:latin typeface="Times New Roman" panose="02020603050405020304" pitchFamily="18" charset="0"/>
                <a:cs typeface="Calibri" panose="020F0502020204030204" pitchFamily="34" charset="0"/>
              </a:rPr>
              <a:t>Restoration of universities may take </a:t>
            </a:r>
            <a:r>
              <a:rPr lang="en-US" altLang="en-US" sz="3000" dirty="0">
                <a:solidFill>
                  <a:srgbClr val="FFFF00"/>
                </a:solidFill>
                <a:latin typeface="Times New Roman" panose="02020603050405020304" pitchFamily="18" charset="0"/>
                <a:cs typeface="Calibri" panose="020F0502020204030204" pitchFamily="34" charset="0"/>
              </a:rPr>
              <a:t>decades to achieve.</a:t>
            </a:r>
          </a:p>
          <a:p>
            <a:pPr marL="363855" indent="-363855" defTabSz="914400">
              <a:buClr>
                <a:srgbClr val="FFFF00"/>
              </a:buClr>
              <a:buSzPct val="125000"/>
              <a:tabLst>
                <a:tab pos="914400" algn="l"/>
              </a:tabLst>
            </a:pPr>
            <a:endParaRPr lang="en-US" altLang="en-US" sz="3000" dirty="0"/>
          </a:p>
        </p:txBody>
      </p:sp>
      <p:sp>
        <p:nvSpPr>
          <p:cNvPr id="46084"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71</a:t>
            </a:fld>
            <a:endParaRPr lang="en-US" altLang="en-US" sz="1400" dirty="0"/>
          </a:p>
        </p:txBody>
      </p:sp>
      <p:sp>
        <p:nvSpPr>
          <p:cNvPr id="46085" name="Oval 1"/>
          <p:cNvSpPr/>
          <p:nvPr/>
        </p:nvSpPr>
        <p:spPr>
          <a:xfrm>
            <a:off x="685800" y="152400"/>
            <a:ext cx="457200" cy="533400"/>
          </a:xfrm>
          <a:prstGeom prst="ellipse">
            <a:avLst/>
          </a:prstGeom>
          <a:noFill/>
          <a:ln w="9525" cap="flat" cmpd="sng">
            <a:solidFill>
              <a:schemeClr val="tx1"/>
            </a:solidFill>
            <a:prstDash val="solid"/>
            <a:headEnd type="none" w="med" len="med"/>
            <a:tailEnd type="none" w="med" len="med"/>
          </a:ln>
        </p:spPr>
        <p:txBody>
          <a:bodyPr/>
          <a:lstStyle/>
          <a:p>
            <a:pPr algn="r" eaLnBrk="1" hangingPunct="1"/>
            <a:endParaRPr lang="en-US" altLang="x-none" dirty="0">
              <a:latin typeface="Arial Black" panose="020B0A040201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5900"/>
            <a:ext cx="7772400" cy="391160"/>
          </a:xfrm>
        </p:spPr>
        <p:txBody>
          <a:bodyPr>
            <a:normAutofit fontScale="90000"/>
          </a:bodyPr>
          <a:lstStyle/>
          <a:p>
            <a:endParaRPr lang="en-GB" altLang="en-US"/>
          </a:p>
        </p:txBody>
      </p:sp>
      <p:sp>
        <p:nvSpPr>
          <p:cNvPr id="3" name="Content Placeholder 2"/>
          <p:cNvSpPr>
            <a:spLocks noGrp="1"/>
          </p:cNvSpPr>
          <p:nvPr>
            <p:ph idx="1"/>
          </p:nvPr>
        </p:nvSpPr>
        <p:spPr>
          <a:xfrm>
            <a:off x="-635" y="-470535"/>
            <a:ext cx="9249410" cy="6986270"/>
          </a:xfrm>
        </p:spPr>
        <p:txBody>
          <a:bodyPr/>
          <a:lstStyle/>
          <a:p>
            <a:endParaRPr lang="en-GB" altLang="en-US"/>
          </a:p>
          <a:p>
            <a:pPr marL="0" indent="0" algn="ctr">
              <a:buNone/>
            </a:pPr>
            <a:r>
              <a:rPr lang="en-GB" altLang="en-US" sz="6000">
                <a:solidFill>
                  <a:srgbClr val="FFFF00"/>
                </a:solidFill>
                <a:latin typeface="Algerian" panose="04020705040A02060702" charset="0"/>
                <a:cs typeface="Algerian" panose="04020705040A02060702" charset="0"/>
              </a:rPr>
              <a:t>Let us hope for the best</a:t>
            </a:r>
            <a:endParaRPr lang="en-GB" altLang="en-US" sz="6000">
              <a:latin typeface="Algerian" panose="04020705040A02060702" charset="0"/>
              <a:cs typeface="Algerian" panose="04020705040A02060702" charset="0"/>
            </a:endParaRPr>
          </a:p>
          <a:p>
            <a:pPr marL="0" indent="0" algn="ctr">
              <a:buNone/>
            </a:pPr>
            <a:endParaRPr lang="en-GB" altLang="en-US" sz="6000">
              <a:latin typeface="Algerian" panose="04020705040A02060702" charset="0"/>
              <a:cs typeface="Algerian" panose="04020705040A02060702" charset="0"/>
            </a:endParaRPr>
          </a:p>
          <a:p>
            <a:pPr marL="0" indent="0" algn="ctr">
              <a:buNone/>
            </a:pPr>
            <a:r>
              <a:rPr lang="en-GB" altLang="en-US" sz="6000">
                <a:solidFill>
                  <a:srgbClr val="FFFF00"/>
                </a:solidFill>
                <a:latin typeface="Algerian" panose="04020705040A02060702" charset="0"/>
                <a:cs typeface="Algerian" panose="04020705040A02060702" charset="0"/>
              </a:rPr>
              <a:t>Thank you for your listening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Content Placeholder 2"/>
          <p:cNvSpPr>
            <a:spLocks noGrp="1"/>
          </p:cNvSpPr>
          <p:nvPr>
            <p:ph idx="1"/>
          </p:nvPr>
        </p:nvSpPr>
        <p:spPr/>
        <p:txBody>
          <a:bodyPr/>
          <a:lstStyle/>
          <a:p>
            <a:endParaRPr lang="en-GB" altLang="en-US"/>
          </a:p>
        </p:txBody>
      </p:sp>
      <p:pic>
        <p:nvPicPr>
          <p:cNvPr id="7174" name="Picture 12" descr="A color-coded map showing the states of Sudan, with a compass rose in the upper left corner indicating the map's orientation."/>
          <p:cNvPicPr>
            <a:picLocks noChangeAspect="1"/>
          </p:cNvPicPr>
          <p:nvPr/>
        </p:nvPicPr>
        <p:blipFill>
          <a:blip r:embed="rId2"/>
          <a:stretch>
            <a:fillRect/>
          </a:stretch>
        </p:blipFill>
        <p:spPr>
          <a:xfrm>
            <a:off x="457200" y="685800"/>
            <a:ext cx="7908290" cy="6111875"/>
          </a:xfrm>
          <a:prstGeom prst="rect">
            <a:avLst/>
          </a:prstGeom>
          <a:noFill/>
          <a:ln w="9525">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6200" y="-914400"/>
            <a:ext cx="9220200" cy="2667000"/>
          </a:xfrm>
        </p:spPr>
        <p:txBody>
          <a:bodyPr vert="horz" wrap="square" lIns="91440" tIns="45720" rIns="91440" bIns="45720" anchor="ctr" anchorCtr="0"/>
          <a:lstStyle/>
          <a:p>
            <a:pPr marL="342900" indent="-342900" algn="ctr" latinLnBrk="0">
              <a:lnSpc>
                <a:spcPct val="100000"/>
              </a:lnSpc>
              <a:buAutoNum type="arabicPeriod"/>
            </a:pPr>
            <a:br>
              <a:rPr lang="en-GB" altLang="en-US" sz="1800" dirty="0">
                <a:solidFill>
                  <a:srgbClr val="FFFF00"/>
                </a:solidFill>
                <a:latin typeface="Times New Roman" panose="02020603050405020304" pitchFamily="18" charset="0"/>
                <a:cs typeface="Times New Roman" panose="02020603050405020304" pitchFamily="18" charset="0"/>
              </a:rPr>
            </a:br>
            <a:br>
              <a:rPr lang="en-GB" altLang="en-US" sz="1800" dirty="0">
                <a:solidFill>
                  <a:srgbClr val="FFFF00"/>
                </a:solidFill>
                <a:latin typeface="Times New Roman" panose="02020603050405020304" pitchFamily="18" charset="0"/>
                <a:cs typeface="Times New Roman" panose="02020603050405020304" pitchFamily="18" charset="0"/>
              </a:rPr>
            </a:br>
            <a:r>
              <a:rPr lang="en-GB" altLang="en-US" sz="2400" dirty="0">
                <a:solidFill>
                  <a:srgbClr val="FFFF00"/>
                </a:solidFill>
                <a:latin typeface="Times New Roman" panose="02020603050405020304" pitchFamily="18" charset="0"/>
                <a:cs typeface="Times New Roman" panose="02020603050405020304" pitchFamily="18" charset="0"/>
              </a:rPr>
              <a:t>Sudan is in north-east Africa;one of the largest countries on the continent</a:t>
            </a:r>
            <a:br>
              <a:rPr lang="en-GB" altLang="en-US" sz="2400" dirty="0">
                <a:solidFill>
                  <a:srgbClr val="FFFF00"/>
                </a:solidFill>
                <a:latin typeface="Times New Roman" panose="02020603050405020304" pitchFamily="18" charset="0"/>
                <a:cs typeface="Times New Roman" panose="02020603050405020304" pitchFamily="18" charset="0"/>
              </a:rPr>
            </a:br>
            <a:r>
              <a:rPr lang="en-GB" altLang="en-US" sz="2400" dirty="0">
                <a:solidFill>
                  <a:srgbClr val="FFFF00"/>
                </a:solidFill>
                <a:latin typeface="Times New Roman" panose="02020603050405020304" pitchFamily="18" charset="0"/>
                <a:cs typeface="Times New Roman" panose="02020603050405020304" pitchFamily="18" charset="0"/>
                <a:sym typeface="+mn-ea"/>
              </a:rPr>
              <a:t>Sudan  7 neighbours pay a price as refugees pour into their countries</a:t>
            </a:r>
            <a:endParaRPr lang="en-GB" altLang="en-US" sz="2400" dirty="0">
              <a:solidFill>
                <a:srgbClr val="FFFF00"/>
              </a:solidFill>
              <a:latin typeface="Times New Roman" panose="02020603050405020304" pitchFamily="18" charset="0"/>
              <a:cs typeface="Times New Roman" panose="02020603050405020304" pitchFamily="18" charset="0"/>
            </a:endParaRPr>
          </a:p>
        </p:txBody>
      </p:sp>
      <p:pic>
        <p:nvPicPr>
          <p:cNvPr id="6148" name="Content Placeholder 12"/>
          <p:cNvPicPr>
            <a:picLocks noGrp="1" noChangeAspect="1"/>
          </p:cNvPicPr>
          <p:nvPr>
            <p:ph idx="1"/>
          </p:nvPr>
        </p:nvPicPr>
        <p:blipFill>
          <a:blip r:embed="rId2"/>
          <a:srcRect/>
          <a:stretch>
            <a:fillRect/>
          </a:stretch>
        </p:blipFill>
        <p:spPr>
          <a:xfrm>
            <a:off x="1295400" y="1371600"/>
            <a:ext cx="5873750" cy="5643880"/>
          </a:xfrm>
        </p:spPr>
      </p:pic>
      <p:sp>
        <p:nvSpPr>
          <p:cNvPr id="6147"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74</a:t>
            </a:fld>
            <a:endParaRPr lang="en-US" altLang="en-US" sz="1400" dirty="0"/>
          </a:p>
        </p:txBody>
      </p:sp>
      <p:sp>
        <p:nvSpPr>
          <p:cNvPr id="6149" name="AutoShape 7" descr="States of Sudan - Wikipedia"/>
          <p:cNvSpPr>
            <a:spLocks noChangeAspect="1"/>
          </p:cNvSpPr>
          <p:nvPr/>
        </p:nvSpPr>
        <p:spPr>
          <a:xfrm>
            <a:off x="4419600" y="3276600"/>
            <a:ext cx="304800" cy="304800"/>
          </a:xfrm>
          <a:prstGeom prst="rect">
            <a:avLst/>
          </a:prstGeom>
          <a:noFill/>
          <a:ln w="9525">
            <a:noFill/>
          </a:ln>
        </p:spPr>
        <p:txBody>
          <a:bodyPr/>
          <a:lstStyle/>
          <a:p>
            <a:endParaRPr lang="en-US" altLang="x-none" dirty="0">
              <a:latin typeface="Arial Black" panose="020B0A040201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762000"/>
            <a:ext cx="7772400" cy="76200"/>
          </a:xfrm>
        </p:spPr>
        <p:txBody>
          <a:bodyPr vert="horz" wrap="square" lIns="91440" tIns="45720" rIns="91440" bIns="45720" anchor="ctr" anchorCtr="0">
            <a:normAutofit fontScale="90000"/>
          </a:bodyPr>
          <a:lstStyle/>
          <a:p>
            <a:endParaRPr lang="en-US" altLang="en-US" dirty="0"/>
          </a:p>
        </p:txBody>
      </p:sp>
      <p:sp>
        <p:nvSpPr>
          <p:cNvPr id="47107" name="Content Placeholder 2"/>
          <p:cNvSpPr>
            <a:spLocks noGrp="1"/>
          </p:cNvSpPr>
          <p:nvPr>
            <p:ph idx="1"/>
          </p:nvPr>
        </p:nvSpPr>
        <p:spPr>
          <a:xfrm>
            <a:off x="0" y="0"/>
            <a:ext cx="9144000" cy="6858000"/>
          </a:xfrm>
        </p:spPr>
        <p:txBody>
          <a:bodyPr vert="horz" wrap="square" lIns="91440" tIns="45720" rIns="91440" bIns="45720" anchor="t" anchorCtr="0"/>
          <a:lstStyle/>
          <a:p>
            <a:r>
              <a:rPr lang="en-US" altLang="en-US" sz="2000" b="1" dirty="0">
                <a:latin typeface="cnn_sans_display"/>
              </a:rPr>
              <a:t>CNN</a:t>
            </a:r>
            <a:r>
              <a:rPr lang="en-US" altLang="en-US" sz="2200" b="1" dirty="0">
                <a:latin typeface="Times New Roman" panose="02020603050405020304" pitchFamily="18" charset="0"/>
                <a:cs typeface="Times New Roman" panose="02020603050405020304" pitchFamily="18" charset="0"/>
              </a:rPr>
              <a:t> </a:t>
            </a:r>
            <a:r>
              <a:rPr lang="en-US" altLang="en-US" sz="2200" b="1" dirty="0">
                <a:latin typeface="Times New Roman" panose="02020603050405020304" pitchFamily="18" charset="0"/>
                <a:ea typeface="Times New Roman" panose="02020603050405020304" pitchFamily="18" charset="0"/>
              </a:rPr>
              <a:t>—</a:t>
            </a:r>
            <a:r>
              <a:rPr lang="en-US" altLang="en-US" sz="2200" b="1" dirty="0">
                <a:latin typeface="Times New Roman" panose="02020603050405020304" pitchFamily="18" charset="0"/>
                <a:cs typeface="Times New Roman" panose="02020603050405020304" pitchFamily="18" charset="0"/>
              </a:rPr>
              <a:t> </a:t>
            </a:r>
          </a:p>
          <a:p>
            <a:pPr algn="just">
              <a:spcBef>
                <a:spcPct val="0"/>
              </a:spcBef>
            </a:pPr>
            <a:r>
              <a:rPr lang="en-US" altLang="en-US" sz="2200" dirty="0">
                <a:solidFill>
                  <a:srgbClr val="FFFF00"/>
                </a:solidFill>
                <a:latin typeface="Times New Roman" panose="02020603050405020304" pitchFamily="18" charset="0"/>
                <a:cs typeface="Times New Roman" panose="02020603050405020304" pitchFamily="18" charset="0"/>
              </a:rPr>
              <a:t>Thousands of people have been killed and nine million displaced since fighting broke out in April 2023 between forces loyal to two rival generals – army chief Abdel Fattah al-Burhan, who leads</a:t>
            </a:r>
            <a:r>
              <a:rPr lang="en-US" altLang="en-US" sz="2200" b="1" dirty="0">
                <a:solidFill>
                  <a:srgbClr val="FFFF00"/>
                </a:solidFill>
                <a:latin typeface="Times New Roman" panose="02020603050405020304" pitchFamily="18" charset="0"/>
                <a:cs typeface="Times New Roman" panose="02020603050405020304" pitchFamily="18" charset="0"/>
              </a:rPr>
              <a:t> </a:t>
            </a:r>
            <a:r>
              <a:rPr lang="en-US" altLang="en-US" sz="2200" dirty="0">
                <a:solidFill>
                  <a:srgbClr val="FFFF00"/>
                </a:solidFill>
                <a:latin typeface="Times New Roman" panose="02020603050405020304" pitchFamily="18" charset="0"/>
                <a:cs typeface="Times New Roman" panose="02020603050405020304" pitchFamily="18" charset="0"/>
              </a:rPr>
              <a:t>Sudan’s Armed Forces (SAF), and the head of the paramilitary Rapid Support Forces (RSF) General Mohamed Hamdan Dagalo.</a:t>
            </a:r>
          </a:p>
          <a:p>
            <a:pPr algn="just">
              <a:spcBef>
                <a:spcPct val="0"/>
              </a:spcBef>
            </a:pPr>
            <a:endParaRPr lang="en-US" altLang="en-US" sz="2200" dirty="0">
              <a:latin typeface="Times New Roman" panose="02020603050405020304" pitchFamily="18" charset="0"/>
              <a:cs typeface="Times New Roman" panose="02020603050405020304" pitchFamily="18" charset="0"/>
            </a:endParaRPr>
          </a:p>
          <a:p>
            <a:pPr algn="just">
              <a:spcBef>
                <a:spcPct val="0"/>
              </a:spcBef>
            </a:pPr>
            <a:r>
              <a:rPr lang="en-US" altLang="en-US" sz="2200" dirty="0">
                <a:latin typeface="Times New Roman" panose="02020603050405020304" pitchFamily="18" charset="0"/>
                <a:cs typeface="Times New Roman" panose="02020603050405020304" pitchFamily="18" charset="0"/>
              </a:rPr>
              <a:t>The war in Sudan is “triggering the world’s largest hunger crisis,” with more than 25 million people “trapped in a spiral” of food insecurity, a United Nations agency has warned.</a:t>
            </a:r>
          </a:p>
          <a:p>
            <a:pPr algn="just">
              <a:spcBef>
                <a:spcPct val="0"/>
              </a:spcBef>
            </a:pPr>
            <a:endParaRPr lang="en-US" altLang="en-US" sz="2200" dirty="0">
              <a:latin typeface="Times New Roman" panose="02020603050405020304" pitchFamily="18" charset="0"/>
              <a:cs typeface="Times New Roman" panose="02020603050405020304" pitchFamily="18" charset="0"/>
            </a:endParaRPr>
          </a:p>
          <a:p>
            <a:pPr algn="just">
              <a:spcBef>
                <a:spcPct val="0"/>
              </a:spcBef>
            </a:pPr>
            <a:r>
              <a:rPr lang="en-US" altLang="en-US" sz="2200" dirty="0">
                <a:solidFill>
                  <a:srgbClr val="FFFF00"/>
                </a:solidFill>
                <a:latin typeface="Times New Roman" panose="02020603050405020304" pitchFamily="18" charset="0"/>
                <a:cs typeface="Times New Roman" panose="02020603050405020304" pitchFamily="18" charset="0"/>
              </a:rPr>
              <a:t>Nine in 10 people across the country face “emergency levels of hunger” and are “stuck” in areas “largely inaccessible” due to “relentless violence and interference by the warring parties,” said UN’s World Food Program (WFP).</a:t>
            </a:r>
          </a:p>
          <a:p>
            <a:pPr algn="just">
              <a:spcBef>
                <a:spcPct val="0"/>
              </a:spcBef>
            </a:pPr>
            <a:endParaRPr lang="en-US" altLang="en-US" sz="2200" dirty="0">
              <a:latin typeface="Times New Roman" panose="02020603050405020304" pitchFamily="18" charset="0"/>
              <a:cs typeface="Times New Roman" panose="02020603050405020304" pitchFamily="18" charset="0"/>
            </a:endParaRPr>
          </a:p>
          <a:p>
            <a:pPr algn="just">
              <a:spcBef>
                <a:spcPct val="0"/>
              </a:spcBef>
            </a:pPr>
            <a:r>
              <a:rPr lang="en-US" altLang="en-US" sz="2200" dirty="0">
                <a:latin typeface="Times New Roman" panose="02020603050405020304" pitchFamily="18" charset="0"/>
                <a:cs typeface="Times New Roman" panose="02020603050405020304" pitchFamily="18" charset="0"/>
              </a:rPr>
              <a:t>“Twenty years ago, Darfur was the world’s largest hunger crisis, and the world rallied to respond. But today, the people of Sudan have been forgotten. Millions of lives and the peace and stability of an entire region are at stake,” said Executive Director of the </a:t>
            </a:r>
            <a:r>
              <a:rPr lang="en-US" altLang="en-US" sz="2200" dirty="0">
                <a:latin typeface="Times New Roman" panose="02020603050405020304" pitchFamily="18" charset="0"/>
                <a:cs typeface="Times New Roman" panose="02020603050405020304" pitchFamily="18" charset="0"/>
                <a:hlinkClick r:id="rId2"/>
              </a:rPr>
              <a:t>WFP</a:t>
            </a:r>
            <a:r>
              <a:rPr lang="en-US" altLang="en-US" sz="2200" dirty="0">
                <a:latin typeface="Times New Roman" panose="02020603050405020304" pitchFamily="18" charset="0"/>
                <a:cs typeface="Times New Roman" panose="02020603050405020304" pitchFamily="18" charset="0"/>
              </a:rPr>
              <a:t>.</a:t>
            </a:r>
          </a:p>
          <a:p>
            <a:endParaRPr lang="en-US" altLang="en-US" dirty="0"/>
          </a:p>
        </p:txBody>
      </p:sp>
      <p:sp>
        <p:nvSpPr>
          <p:cNvPr id="47108"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75</a:t>
            </a:fld>
            <a:endParaRPr lang="en-US" alt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vert="horz" wrap="square" lIns="91440" tIns="45720" rIns="91440" bIns="45720" numCol="1" anchor="ctr" anchorCtr="0" compatLnSpc="1">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defRPr/>
            </a:pP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br>
              <a:rPr kumimoji="0" lang="en-US" sz="1800" b="0" i="0" u="none" strike="noStrike" kern="180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GB" altLang="en-US" sz="3600" b="1" i="0" u="none" strike="noStrike" kern="180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sz="3600" b="1" i="0" u="none" strike="noStrike" kern="180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Devastating impacts of the war (Statistics)</a:t>
            </a:r>
            <a:br>
              <a:rPr kumimoji="0" lang="en-US" sz="1800" b="0" i="0" u="none" strike="noStrike" kern="1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raditional Arabic" panose="02020603050405020304" pitchFamily="18" charset="-78"/>
              </a:rPr>
            </a:b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3" name="Content Placeholder 2"/>
          <p:cNvSpPr>
            <a:spLocks noGrp="1"/>
          </p:cNvSpPr>
          <p:nvPr>
            <p:ph idx="1"/>
          </p:nvPr>
        </p:nvSpPr>
        <p:spPr>
          <a:xfrm>
            <a:off x="0" y="533400"/>
            <a:ext cx="9144000" cy="6324600"/>
          </a:xfrm>
        </p:spPr>
        <p:txBody>
          <a:bodyPr vert="horz" wrap="square" lIns="91440" tIns="45720" rIns="91440" bIns="45720" numCol="1" anchor="t" anchorCtr="0" compatLnSpc="1"/>
          <a:lstStyle/>
          <a:p>
            <a:pPr marL="263525" marR="0" lvl="1" indent="-170815" algn="l" defTabSz="914400" rtl="0" eaLnBrk="0" fontAlgn="base" latinLnBrk="0" hangingPunct="0">
              <a:lnSpc>
                <a:spcPct val="100000"/>
              </a:lnSpc>
              <a:spcBef>
                <a:spcPct val="20000"/>
              </a:spcBef>
              <a:spcAft>
                <a:spcPct val="0"/>
              </a:spcAft>
              <a:buClr>
                <a:srgbClr val="FFFF00"/>
              </a:buClr>
              <a:buSzPct val="125000"/>
              <a:tabLst>
                <a:tab pos="914400" algn="l"/>
              </a:tabLst>
              <a:defRPr/>
            </a:pP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Largest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internal displacement crisis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globally</a:t>
            </a: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-more than Syria</a:t>
            </a:r>
            <a:endPar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43205" marR="0" lvl="1" indent="-13081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Urgent humanitarian aid needed </a:t>
            </a: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for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~25 million people</a:t>
            </a: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 several states.</a:t>
            </a:r>
            <a:endPar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43205" marR="0" lvl="1" indent="-13081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Insufficient humanitarian </a:t>
            </a:r>
            <a:r>
              <a:rPr kumimoji="0" lang="en-US"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aid</a:t>
            </a:r>
            <a:r>
              <a:rPr kumimoji="0" lang="en-GB" altLang="en-US"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received.</a:t>
            </a:r>
            <a:endParaRPr kumimoji="0" lang="en-US" b="0" i="0" u="none" strike="noStrike" kern="0" cap="none" spc="0" normalizeH="0" baseline="0" noProof="0" dirty="0">
              <a:ln>
                <a:noFill/>
              </a:ln>
              <a:solidFill>
                <a:schemeClr val="tx1"/>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62560" marR="0" lvl="1" indent="90805"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UN's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Humanitarian Response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Plan </a:t>
            </a: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received</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33%</a:t>
            </a:r>
            <a:r>
              <a:rPr kumimoji="0" lang="en-GB" alt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of $2.6bn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Rising crises: </a:t>
            </a:r>
            <a:r>
              <a:rPr lang="en-GB"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F</a:t>
            </a: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amine warning,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hunger,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cholera</a:t>
            </a:r>
            <a:r>
              <a:rPr kumimoji="0" lang="en-GB" altLang="en-US" b="0" i="0" u="none" strike="noStrike" kern="0" cap="none" spc="0" normalizeH="0" baseline="0" noProof="0" dirty="0">
                <a:ln>
                  <a:noFill/>
                </a:ln>
                <a:solidFill>
                  <a:schemeClr val="tx2"/>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outbreak.</a:t>
            </a:r>
            <a:endParaRPr kumimoji="0" lang="en-US" b="0" i="0" u="none" strike="noStrike" kern="0" cap="none" spc="0" normalizeH="0" baseline="0" noProof="0" dirty="0">
              <a:ln>
                <a:noFill/>
              </a:ln>
              <a:solidFill>
                <a:schemeClr val="tx2"/>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52400" marR="0" lvl="1" indent="1714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lang="en-US"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152400" marR="0" lvl="1" indent="1714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r>
              <a:rPr lang="en-US"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UN estimate</a:t>
            </a:r>
            <a:r>
              <a:rPr lang="en-GB" altLang="en-US"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s</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13,000</a:t>
            </a:r>
            <a:r>
              <a:rPr kumimoji="0" lang="en-GB" alt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civilians killed,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33,000 injured</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9</a:t>
            </a:r>
            <a:r>
              <a:rPr lang="en-GB" altLang="en-US"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million</a:t>
            </a:r>
            <a:r>
              <a:rPr lang="en-GB" altLang="en-US"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internally displaced,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1.5 million</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refugees,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19 million </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children without education,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3.8 million</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a:ln>
                  <a:noFill/>
                </a:ln>
                <a:solidFill>
                  <a:schemeClr val="tx2"/>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malnourished</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152400" marR="0" lvl="1" indent="171450" algn="l" defTabSz="914400" rtl="0" eaLnBrk="0" fontAlgn="base" latinLnBrk="0" hangingPunct="0">
              <a:lnSpc>
                <a:spcPct val="100000"/>
              </a:lnSpc>
              <a:spcBef>
                <a:spcPct val="20000"/>
              </a:spcBef>
              <a:spcAft>
                <a:spcPct val="0"/>
              </a:spcAft>
              <a:buClr>
                <a:srgbClr val="FFFF00"/>
              </a:buClr>
              <a:buSzPct val="125000"/>
              <a:buFont typeface="Arial" panose="020B0604020202020204" pitchFamily="34" charset="0"/>
              <a:buChar char="•"/>
              <a:tabLst>
                <a:tab pos="914400" algn="l"/>
              </a:tabLst>
              <a:defRPr/>
            </a:pPr>
            <a:endParaRPr kumimoji="0" lang="en-US" b="0" i="0" u="none" strike="noStrike" kern="1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2720" marR="0" lvl="1" indent="-10160" algn="l" defTabSz="914400" rtl="0" eaLnBrk="0" fontAlgn="base" latinLnBrk="0" hangingPunct="0">
              <a:lnSpc>
                <a:spcPct val="100000"/>
              </a:lnSpc>
              <a:spcBef>
                <a:spcPct val="20000"/>
              </a:spcBef>
              <a:spcAft>
                <a:spcPct val="0"/>
              </a:spcAft>
              <a:buClr>
                <a:srgbClr val="FFFF00"/>
              </a:buClr>
              <a:buSzPct val="125000"/>
              <a:tabLst>
                <a:tab pos="914400" algn="l"/>
              </a:tabLst>
              <a:defRPr/>
            </a:pP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In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Zamzam</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camp in Darfur: A child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dies every two hours</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172720" marR="0" lvl="1" indent="-10160" algn="l" defTabSz="914400" rtl="0" eaLnBrk="0" fontAlgn="base" latinLnBrk="0" hangingPunct="0">
              <a:lnSpc>
                <a:spcPct val="100000"/>
              </a:lnSpc>
              <a:spcBef>
                <a:spcPct val="20000"/>
              </a:spcBef>
              <a:spcAft>
                <a:spcPct val="0"/>
              </a:spcAft>
              <a:buClr>
                <a:srgbClr val="FFFF00"/>
              </a:buClr>
              <a:buSzPct val="125000"/>
              <a:tabLst>
                <a:tab pos="914400" algn="l"/>
              </a:tabLst>
              <a:defRPr/>
            </a:pP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Wide-scale atrocities</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massacres, </a:t>
            </a:r>
            <a:r>
              <a:rPr kumimoji="0" lang="en-US" b="0" i="0" u="none" strike="noStrike" kern="0" cap="none" spc="0" normalizeH="0" baseline="0" noProof="0" dirty="0">
                <a:ln>
                  <a:noFill/>
                </a:ln>
                <a:solidFill>
                  <a:srgbClr val="FFFF00"/>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sexual violence,</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looting</a:t>
            </a:r>
            <a:r>
              <a:rPr kumimoji="0" lang="en-GB" alt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b="0" i="0" u="none" strike="noStrike" kern="0" cap="none" spc="0" normalizeH="0" baseline="0" noProof="0" dirty="0">
                <a:ln>
                  <a:noFill/>
                </a:ln>
                <a:solidFill>
                  <a:srgbClr val="FFFFFF"/>
                </a:solidFill>
                <a:effectLst>
                  <a:outerShdw blurRad="38100" dist="19050" dir="2700000" algn="tl">
                    <a:schemeClr val="dk1">
                      <a:alpha val="40000"/>
                    </a:scheme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900" b="0" i="0" u="none" strike="noStrike" kern="1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chemeClr val="hlink"/>
              </a:buClr>
              <a:buSzTx/>
              <a:buFontTx/>
              <a:buChar char="•"/>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13316"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8</a:t>
            </a:fld>
            <a:endParaRPr lang="en-US" alt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381000"/>
            <a:ext cx="7772400" cy="2144713"/>
          </a:xfrm>
        </p:spPr>
        <p:txBody>
          <a:bodyPr vert="horz" wrap="square" lIns="91440" tIns="45720" rIns="91440" bIns="45720" anchor="ctr" anchorCtr="0"/>
          <a:lstStyle/>
          <a:p>
            <a:pPr algn="ctr"/>
            <a:r>
              <a:rPr lang="en-GB" altLang="en-US" b="1" dirty="0">
                <a:solidFill>
                  <a:srgbClr val="FFFF00"/>
                </a:solidFill>
                <a:latin typeface="Times New Roman" panose="02020603050405020304" pitchFamily="18" charset="0"/>
                <a:cs typeface="Times New Roman" panose="02020603050405020304" pitchFamily="18" charset="0"/>
              </a:rPr>
              <a:t>Refugee Camp in Chad</a:t>
            </a:r>
            <a:br>
              <a:rPr lang="en-GB" altLang="en-US" b="1" dirty="0">
                <a:solidFill>
                  <a:srgbClr val="FFFF00"/>
                </a:solidFill>
                <a:latin typeface="Times New Roman" panose="02020603050405020304" pitchFamily="18" charset="0"/>
                <a:cs typeface="Times New Roman" panose="02020603050405020304" pitchFamily="18" charset="0"/>
              </a:rPr>
            </a:br>
            <a:r>
              <a:rPr lang="en-GB" altLang="en-US" b="1" dirty="0">
                <a:solidFill>
                  <a:srgbClr val="FFFF00"/>
                </a:solidFill>
                <a:latin typeface="Times New Roman" panose="02020603050405020304" pitchFamily="18" charset="0"/>
                <a:cs typeface="Times New Roman" panose="02020603050405020304" pitchFamily="18" charset="0"/>
              </a:rPr>
              <a:t>near the border</a:t>
            </a:r>
            <a:endParaRPr lang="en-US" altLang="en-US" b="1" dirty="0">
              <a:solidFill>
                <a:srgbClr val="FFFF00"/>
              </a:solidFill>
              <a:latin typeface="Times New Roman" panose="02020603050405020304" pitchFamily="18" charset="0"/>
              <a:ea typeface="Times New Roman" panose="02020603050405020304" pitchFamily="18" charset="0"/>
            </a:endParaRPr>
          </a:p>
        </p:txBody>
      </p:sp>
      <p:pic>
        <p:nvPicPr>
          <p:cNvPr id="30724" name="Picture 2" descr="Sudan's escalating conflict sees Khartoum descend into chaos | World News |  Sky News"/>
          <p:cNvPicPr>
            <a:picLocks noGrp="1" noChangeAspect="1"/>
          </p:cNvPicPr>
          <p:nvPr>
            <p:ph idx="1"/>
          </p:nvPr>
        </p:nvPicPr>
        <p:blipFill>
          <a:blip r:embed="rId2"/>
          <a:srcRect/>
          <a:stretch>
            <a:fillRect/>
          </a:stretch>
        </p:blipFill>
        <p:spPr>
          <a:xfrm>
            <a:off x="152400" y="1600200"/>
            <a:ext cx="8774113" cy="4913313"/>
          </a:xfrm>
        </p:spPr>
      </p:pic>
      <p:sp>
        <p:nvSpPr>
          <p:cNvPr id="30723" name="Slide Number Placeholder 3"/>
          <p:cNvSpPr txBox="1">
            <a:spLocks noGrp="1"/>
          </p:cNvSpPr>
          <p:nvPr>
            <p:ph type="sldNum" sz="quarter" idx="12"/>
          </p:nvPr>
        </p:nvSpPr>
        <p:spPr/>
        <p:txBody>
          <a:bodyPr/>
          <a:lstStyle/>
          <a:p>
            <a:pPr marL="0" indent="0" algn="r" eaLnBrk="1" hangingPunct="1">
              <a:spcBef>
                <a:spcPct val="0"/>
              </a:spcBef>
              <a:buClrTx/>
              <a:buNone/>
            </a:pPr>
            <a:fld id="{9A0DB2DC-4C9A-4742-B13C-FB6460FD3503}" type="slidenum">
              <a:rPr lang="en-US" altLang="en-US" sz="1400" dirty="0"/>
              <a:t>9</a:t>
            </a:fld>
            <a:endParaRPr lang="en-US" altLang="en-US" sz="1400"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TotalTime>
  <Words>2323</Words>
  <Application>Microsoft Office PowerPoint</Application>
  <PresentationFormat>On-screen Show (4:3)</PresentationFormat>
  <Paragraphs>285</Paragraphs>
  <Slides>75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Algerian</vt:lpstr>
      <vt:lpstr>Arial</vt:lpstr>
      <vt:lpstr>Arial Black</vt:lpstr>
      <vt:lpstr>Calibri</vt:lpstr>
      <vt:lpstr>Calibri Light</vt:lpstr>
      <vt:lpstr>cnn_sans_display</vt:lpstr>
      <vt:lpstr>Times New Roman</vt:lpstr>
      <vt:lpstr>Office Theme</vt:lpstr>
      <vt:lpstr>The Forgotten War: The ongoing conflict in Sudan, largely ignored by the International Community </vt:lpstr>
      <vt:lpstr>  Sudan is in north-east Africa;one of the largest countries on the continent Sudan  7 neighbours pay a price as refugees pour into their countries</vt:lpstr>
      <vt:lpstr>PowerPoint Presentation</vt:lpstr>
      <vt:lpstr>         2a        Introduction to the Conflict   </vt:lpstr>
      <vt:lpstr>2b</vt:lpstr>
      <vt:lpstr>Abdel Fattah al-Burhan, the Supreme Commander of the Sudanese Armed Forces (SAF), and his rival, Mohamed Hamdan Daglo, Commander of the paramilitary Rapid Support Forces (RSF).</vt:lpstr>
      <vt:lpstr>  3    International efforts to stop the war </vt:lpstr>
      <vt:lpstr>  4 Devastating impacts of the war (Statistics) </vt:lpstr>
      <vt:lpstr>Refugee Camp in Chad near the border</vt:lpstr>
      <vt:lpstr>People displaced by conflict flee with their belongings out of Wad Madani, the capital of Gazira State, when it came under attack by the Rapid Support Forces (RSF) December  2023</vt:lpstr>
      <vt:lpstr>Families escaping Ardamata in West Darfur cross into  Chad, after a wave of ethnic violence, November 2023. Survivors recounted executions and looting in Ardamata, which they said were carried out by RSF and allied Arab militias. </vt:lpstr>
      <vt:lpstr>  Civilians  fled  Sudan walking to South Sudan April 2023   </vt:lpstr>
      <vt:lpstr>Sudanese crowding in front of the Egyptian consulate in Wadi Halfa at Sudan-Egypt border, waiting to obtain a visa </vt:lpstr>
      <vt:lpstr>The remains of a camp for internaly displaced people near El Geneina capital of west Darfur after attacks by Arab militi in mid-May 2023</vt:lpstr>
      <vt:lpstr>IDP camp in Elgineina  ravaged by Arab militias prompted thousands of people to flee to Chad for safetyearly une 2023</vt:lpstr>
      <vt:lpstr>Chad: An aerial view of refugee camp of Sudanese people who fled the conflict in Geneina in Darfur region, in July 2023 </vt:lpstr>
      <vt:lpstr>A hill overlooking a refugee camp near the Chad-Sudan border, November 2023</vt:lpstr>
      <vt:lpstr>An aerial view of refugee camp for Sudanese who fled the conflict in Sudan's Darfur region, in Adre, Chad July 2023</vt:lpstr>
      <vt:lpstr> Horrifying impacts of the war (continued)</vt:lpstr>
      <vt:lpstr>Pillage and looting</vt:lpstr>
      <vt:lpstr>Photos</vt:lpstr>
      <vt:lpstr>The unprecedented mass looting of Khartoum’s shops and markets.. Shattered facades</vt:lpstr>
      <vt:lpstr>The mass looting of Khartoum’s shops and markets: High Street..Shattered facades</vt:lpstr>
      <vt:lpstr>The mass looting of  shops and old markets in Khartoum State</vt:lpstr>
      <vt:lpstr>Shattered facades and broken locks... looted Khartoum market</vt:lpstr>
      <vt:lpstr>Photos</vt:lpstr>
      <vt:lpstr>• Open-air  bazaars were established on the main road linking Khartoum to Wad Madani city (180 km) offering looted items </vt:lpstr>
      <vt:lpstr>Open-air  bazaar exhibiting brand new looted items</vt:lpstr>
      <vt:lpstr>Open-air  bazaar exhibiting brand new looted items</vt:lpstr>
      <vt:lpstr>Open-air  bazaar exhibiting brand new looted items</vt:lpstr>
      <vt:lpstr>6                        Reasons for Conflict</vt:lpstr>
      <vt:lpstr>7        Effect of War in Khartoum capital</vt:lpstr>
      <vt:lpstr>Photos</vt:lpstr>
      <vt:lpstr>Food insecurity:People wait for food distribution organized by volunteers in Omdurman (one of 300 community kitchens in Khartoum tri-city capital) September  2023</vt:lpstr>
      <vt:lpstr>Food insecurity:People wait for food distribution organized by volunteers in Omdurman (one of 300 community kitchens in Khartoum tri-city capital) </vt:lpstr>
      <vt:lpstr>volunteers in  one of 300 community kitchens in  tri-city capital Khartoum preparing food for distribution</vt:lpstr>
      <vt:lpstr>Sheikh El Amin, a sufi leader  in his charity kitchen annexed to his mosque in Omdurman</vt:lpstr>
      <vt:lpstr>Citizens dig small holes at the shore to get pure water at the banks of the White Nile as clashes between the Paramilitary Rapid Support Forces and the Sudanese army continue, in Khartoum, Sudan, May 2023, ten months ago (3 weeks after the start of  war) </vt:lpstr>
      <vt:lpstr>Sudanese women and children who fled the conflict in Geneina, in Darfur region, line up at the water point in Adre, Chad, July 30, 2023.  © 2023 Reuters</vt:lpstr>
      <vt:lpstr>8               Consequences of War</vt:lpstr>
      <vt:lpstr>9    Losses during the initial 11 months of conflict</vt:lpstr>
      <vt:lpstr>10    Populations and Areas Affected by Fighting</vt:lpstr>
      <vt:lpstr>PowerPoint Presentation</vt:lpstr>
      <vt:lpstr>Doctors’ Hospital (a private hospital in Khartoum)</vt:lpstr>
      <vt:lpstr>East Nile Hospital in Khartoum was destroyed in an air strike</vt:lpstr>
      <vt:lpstr>Presidential Palace Khartoum One of 33 archaeological and historical monuments destroyed in Khartoum.     It was built in Khartoum during Turkish rule</vt:lpstr>
      <vt:lpstr>Sudan war: At least 13,900 killed, several thousands injured and homes destroyed in ongoing Khartoum shelling  </vt:lpstr>
      <vt:lpstr>Central market KhartoumNorth May 2023</vt:lpstr>
      <vt:lpstr>Fasher the capital of Darfur: Market on fire</vt:lpstr>
      <vt:lpstr>Livestock market area in Fasher, the capital of  Darfur Region September 2023</vt:lpstr>
      <vt:lpstr>Central Khartoum in flames</vt:lpstr>
      <vt:lpstr>Nyala capital of South Darfur State</vt:lpstr>
      <vt:lpstr>Khartoum the Capital of Sudan</vt:lpstr>
      <vt:lpstr>Many Khartoum homes and businesses have been destroyed by artillery fire</vt:lpstr>
      <vt:lpstr>Khartoum May 2023</vt:lpstr>
      <vt:lpstr>Khartoum April 2023</vt:lpstr>
      <vt:lpstr>Khartoum Airport</vt:lpstr>
      <vt:lpstr>Khartoum Airport</vt:lpstr>
      <vt:lpstr>   Impact on Education (Schools and Universities) 11</vt:lpstr>
      <vt:lpstr>Schools in safer states  have been turned into emergency shelters for displaced people</vt:lpstr>
      <vt:lpstr>Displaced  citizens take shelter in a school building in the new capital Port Sudan, January 2024 </vt:lpstr>
      <vt:lpstr> 12 Educational Institutions</vt:lpstr>
      <vt:lpstr>PowerPoint Presentation</vt:lpstr>
      <vt:lpstr>The intentional burning of the Omdurman Ahlia University library resulted in a fire that lasted for three days</vt:lpstr>
      <vt:lpstr>Sudan’s rare books and historical documents resided in Ahlia University library in Omdurman one of the tri-city capital. </vt:lpstr>
      <vt:lpstr>Omdurman Ahlia University library in ashes </vt:lpstr>
      <vt:lpstr>Fire destroyed Mashreq University in Khartoum  May 2023</vt:lpstr>
      <vt:lpstr>      13      Studying Abroad as an Option as an Option</vt:lpstr>
      <vt:lpstr>   14   Challenges Facing Higher Education </vt:lpstr>
      <vt:lpstr>Post-War Era: Successful Reconstruction Process</vt:lpstr>
      <vt:lpstr>     16                      Conclusion</vt:lpstr>
      <vt:lpstr>PowerPoint Presentation</vt:lpstr>
      <vt:lpstr>PowerPoint Presentation</vt:lpstr>
      <vt:lpstr>  Sudan is in north-east Africa;one of the largest countries on the continent Sudan  7 neighbours pay a price as refugees pour into their countries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Algology (Phycology)</dc:title>
  <dc:creator>Faidsal A Sinada</dc:creator>
  <cp:lastModifiedBy>Rania Baleela</cp:lastModifiedBy>
  <cp:revision>686</cp:revision>
  <dcterms:created xsi:type="dcterms:W3CDTF">2008-04-19T06:18:00Z</dcterms:created>
  <dcterms:modified xsi:type="dcterms:W3CDTF">2024-05-03T10:58:40Z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80BCA1BAEFD54581985191E78A735693_13</vt:lpwstr>
  </property>
  <property fmtid="{D5CDD505-2E9C-101B-9397-08002B2CF9AE}" pid="3" name="KSOProductBuildVer">
    <vt:lpwstr>2057-12.2.0.13489</vt:lpwstr>
  </property>
</Properties>
</file>